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98" r:id="rId18"/>
    <p:sldId id="286" r:id="rId19"/>
    <p:sldId id="287" r:id="rId20"/>
    <p:sldId id="288" r:id="rId21"/>
    <p:sldId id="289" r:id="rId22"/>
    <p:sldId id="295" r:id="rId23"/>
    <p:sldId id="296" r:id="rId24"/>
    <p:sldId id="297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90" r:id="rId35"/>
    <p:sldId id="291" r:id="rId36"/>
    <p:sldId id="292" r:id="rId37"/>
    <p:sldId id="293" r:id="rId38"/>
    <p:sldId id="294" r:id="rId39"/>
    <p:sldId id="282" r:id="rId40"/>
    <p:sldId id="283" r:id="rId41"/>
    <p:sldId id="284" r:id="rId42"/>
    <p:sldId id="285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00FAF-60BF-4615-A590-829A330A053B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60EFC-770B-4473-A090-B8A5CDF0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86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60EFC-770B-4473-A090-B8A5CDF089D7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52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67F5E20-1215-4AD2-81E0-B25B3A807A8E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2E3A966-1327-4EBE-9E48-6EF99D58B23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44007" y="2708476"/>
            <a:ext cx="3402713" cy="1702160"/>
          </a:xfrm>
        </p:spPr>
        <p:txBody>
          <a:bodyPr>
            <a:normAutofit/>
          </a:bodyPr>
          <a:lstStyle/>
          <a:p>
            <a:r>
              <a:rPr lang="it-IT" dirty="0" smtClean="0"/>
              <a:t>BES E DINTORNI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ABA: Analisi Applicata del Comportamento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15944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 - Conseguenza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dirty="0" smtClean="0"/>
              <a:t>Eventi che si manifestano immediatamente dopo un comportamento. Cambiando le conseguenze possiamo modificare la frequenza di un comportamento. 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7936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 - Conseguenze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lnSpc>
                <a:spcPct val="170000"/>
              </a:lnSpc>
              <a:buNone/>
            </a:pPr>
            <a:r>
              <a:rPr lang="it-IT" dirty="0"/>
              <a:t>Le conseguenze sono:</a:t>
            </a:r>
          </a:p>
          <a:p>
            <a:pPr>
              <a:lnSpc>
                <a:spcPct val="170000"/>
              </a:lnSpc>
            </a:pPr>
            <a:r>
              <a:rPr lang="it-IT" dirty="0"/>
              <a:t>Oggetti o attività (un giocattolo, andare al parco, smettere di fare i compiti</a:t>
            </a:r>
            <a:r>
              <a:rPr lang="it-IT" dirty="0" smtClean="0"/>
              <a:t>);</a:t>
            </a:r>
            <a:endParaRPr lang="it-IT" dirty="0"/>
          </a:p>
          <a:p>
            <a:pPr>
              <a:lnSpc>
                <a:spcPct val="170000"/>
              </a:lnSpc>
            </a:pPr>
            <a:r>
              <a:rPr lang="it-IT" dirty="0" smtClean="0"/>
              <a:t>Attenzione, ad esempio qualcuno viene a giocare con te o ti lascia giocare da solo;</a:t>
            </a:r>
          </a:p>
          <a:p>
            <a:pPr>
              <a:lnSpc>
                <a:spcPct val="170000"/>
              </a:lnSpc>
            </a:pPr>
            <a:r>
              <a:rPr lang="it-IT" dirty="0" smtClean="0"/>
              <a:t>Input sensoriali, chiudere gli occhi per evitare una luce troppo forte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079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 - Conseguenza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Le conseguenze si definiscono in base all’effetto che hanno sul comportamento: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Rinforzo: </a:t>
            </a:r>
            <a:r>
              <a:rPr lang="it-IT" dirty="0" smtClean="0"/>
              <a:t>aumenta la probabilità che un comportamento venga emesso, può essere</a:t>
            </a:r>
          </a:p>
          <a:p>
            <a:pPr>
              <a:lnSpc>
                <a:spcPct val="150000"/>
              </a:lnSpc>
            </a:pPr>
            <a:r>
              <a:rPr lang="it-IT" u="sng" dirty="0" smtClean="0"/>
              <a:t>Positivo</a:t>
            </a:r>
            <a:r>
              <a:rPr lang="it-IT" dirty="0" smtClean="0"/>
              <a:t>: aggiungo qualcosa, uno stimolo piacevole;</a:t>
            </a:r>
          </a:p>
          <a:p>
            <a:pPr>
              <a:lnSpc>
                <a:spcPct val="150000"/>
              </a:lnSpc>
            </a:pPr>
            <a:r>
              <a:rPr lang="it-IT" u="sng" dirty="0" smtClean="0"/>
              <a:t>Negativo</a:t>
            </a:r>
            <a:r>
              <a:rPr lang="it-IT" dirty="0" smtClean="0"/>
              <a:t>: Sottraggo qualcosa, uno stimolo spiacevole.</a:t>
            </a:r>
          </a:p>
          <a:p>
            <a:pPr marL="68580" indent="0" algn="ctr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77097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 - Conseguenza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it-IT" b="1" dirty="0" smtClean="0"/>
              <a:t>Punizione: </a:t>
            </a:r>
            <a:r>
              <a:rPr lang="it-IT" dirty="0" smtClean="0"/>
              <a:t>qualcosa che diminuisce la probabilità che un comportamento venga emesso, può essere:</a:t>
            </a:r>
          </a:p>
          <a:p>
            <a:pPr>
              <a:lnSpc>
                <a:spcPct val="150000"/>
              </a:lnSpc>
            </a:pPr>
            <a:r>
              <a:rPr lang="it-IT" u="sng" dirty="0" smtClean="0"/>
              <a:t>Positiva: </a:t>
            </a:r>
            <a:r>
              <a:rPr lang="it-IT" dirty="0" smtClean="0"/>
              <a:t>aggiungo qualcosa, uno stimolo spiacevole;</a:t>
            </a:r>
          </a:p>
          <a:p>
            <a:pPr>
              <a:lnSpc>
                <a:spcPct val="150000"/>
              </a:lnSpc>
            </a:pPr>
            <a:r>
              <a:rPr lang="it-IT" u="sng" dirty="0" smtClean="0"/>
              <a:t>Negativa: </a:t>
            </a:r>
            <a:r>
              <a:rPr lang="it-IT" dirty="0" smtClean="0"/>
              <a:t>Sottraggo qualcosa, uno stimolo piacevole.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713902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 - Conseguenza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it-IT" b="1" dirty="0" smtClean="0"/>
              <a:t>Estinzione</a:t>
            </a:r>
            <a:r>
              <a:rPr lang="it-IT" dirty="0" smtClean="0"/>
              <a:t>: processo per cui la non consegna del </a:t>
            </a:r>
            <a:r>
              <a:rPr lang="it-IT" dirty="0" err="1" smtClean="0"/>
              <a:t>rinforzatore</a:t>
            </a:r>
            <a:r>
              <a:rPr lang="it-IT" dirty="0" smtClean="0"/>
              <a:t> porta il comportamento ad estinguersi. La velocità dell’estinzione dipende dallo schema di rinforzo che era stato utilizzato per rinforzare il comportamento.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Lo schema più resistente all’estinzione è il rinforzo intermittente.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0943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2" t="17786" r="11222" b="4150"/>
          <a:stretch/>
        </p:blipFill>
        <p:spPr bwMode="auto">
          <a:xfrm>
            <a:off x="611560" y="836712"/>
            <a:ext cx="7564582" cy="5472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390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5" t="14229" r="13778" b="11660"/>
          <a:stretch/>
        </p:blipFill>
        <p:spPr bwMode="auto">
          <a:xfrm>
            <a:off x="827584" y="1340768"/>
            <a:ext cx="6816436" cy="519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287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4425" y="548680"/>
            <a:ext cx="7024744" cy="1143000"/>
          </a:xfrm>
        </p:spPr>
        <p:txBody>
          <a:bodyPr/>
          <a:lstStyle/>
          <a:p>
            <a:r>
              <a:rPr lang="it-IT" dirty="0" smtClean="0"/>
              <a:t>Qualche esempio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0" t="30237" r="16619" b="8103"/>
          <a:stretch/>
        </p:blipFill>
        <p:spPr bwMode="auto">
          <a:xfrm>
            <a:off x="971600" y="1676185"/>
            <a:ext cx="7056784" cy="473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3680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rinforzo deve essere: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Contingente</a:t>
            </a:r>
            <a:r>
              <a:rPr lang="it-IT" dirty="0" smtClean="0"/>
              <a:t>: il soggetto deve guadagnarsi il rinforzo impegnandosi nel comportamento richiesto;</a:t>
            </a:r>
          </a:p>
          <a:p>
            <a:r>
              <a:rPr lang="it-IT" b="1" dirty="0" smtClean="0"/>
              <a:t>Contiguo</a:t>
            </a:r>
            <a:r>
              <a:rPr lang="it-IT" dirty="0" smtClean="0"/>
              <a:t>: il rinforzo va erogato subito dopo l’emissione del comportamento desiderato;</a:t>
            </a:r>
          </a:p>
          <a:p>
            <a:r>
              <a:rPr lang="it-IT" b="1" dirty="0" smtClean="0"/>
              <a:t>Coerente</a:t>
            </a:r>
            <a:r>
              <a:rPr lang="it-IT" dirty="0" smtClean="0"/>
              <a:t>: tutti devono utilizzare il rinforzo nello stesso modo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510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punizione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it-IT" dirty="0"/>
              <a:t>E' una stimolazione avversativa che quando avviene, in risposta ad un comportamento, ne riduce la probabilità di comparsa nel tempo</a:t>
            </a:r>
            <a:r>
              <a:rPr lang="it-IT" dirty="0" smtClean="0"/>
              <a:t>.</a:t>
            </a:r>
          </a:p>
          <a:p>
            <a:pPr marL="6858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it-IT" dirty="0"/>
          </a:p>
          <a:p>
            <a:pPr marL="68580" indent="0" algn="just" defTabSz="432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pPr>
            <a:r>
              <a:rPr lang="it-IT" sz="2800" b="1" kern="0" dirty="0">
                <a:solidFill>
                  <a:srgbClr val="000000"/>
                </a:solidFill>
              </a:rPr>
              <a:t>Risultano veramente utili ed efficaci le strategie Punitive?</a:t>
            </a:r>
          </a:p>
          <a:p>
            <a:pPr algn="just" defTabSz="43230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endParaRPr lang="it-IT" kern="0" dirty="0">
              <a:solidFill>
                <a:srgbClr val="000000"/>
              </a:solidFill>
            </a:endParaRPr>
          </a:p>
          <a:p>
            <a:pPr marL="6858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it-IT" dirty="0"/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it-IT" dirty="0"/>
          </a:p>
          <a:p>
            <a:pPr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204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ABA: Analisi Applicata del Comportamento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L’analisi applicata è una scienza che utilizza tecniche comportamentali derivate dai principi del comportamento (</a:t>
            </a:r>
            <a:r>
              <a:rPr lang="it-IT" dirty="0" err="1" smtClean="0"/>
              <a:t>Skinner</a:t>
            </a:r>
            <a:r>
              <a:rPr lang="it-IT" dirty="0" smtClean="0"/>
              <a:t> 1938), per incrementare </a:t>
            </a:r>
            <a:r>
              <a:rPr lang="it-IT" dirty="0" smtClean="0"/>
              <a:t>repertori comportamentali </a:t>
            </a:r>
            <a:r>
              <a:rPr lang="it-IT" dirty="0" smtClean="0"/>
              <a:t>socialmente significativi e ridurre quelli problematici.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9222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124744"/>
            <a:ext cx="7632848" cy="5256584"/>
          </a:xfrm>
        </p:spPr>
        <p:txBody>
          <a:bodyPr>
            <a:normAutofit/>
          </a:bodyPr>
          <a:lstStyle/>
          <a:p>
            <a:pPr marL="68580" indent="0" algn="just" defTabSz="560831">
              <a:buNone/>
              <a:defRPr sz="1800">
                <a:solidFill>
                  <a:srgbClr val="000000"/>
                </a:solidFill>
              </a:defRPr>
            </a:pPr>
            <a:r>
              <a:rPr lang="it-IT" sz="2000" b="1" dirty="0">
                <a:solidFill>
                  <a:srgbClr val="000000"/>
                </a:solidFill>
              </a:rPr>
              <a:t>La punizione non ha un valore pedagogico per i seguenti motivi:</a:t>
            </a:r>
          </a:p>
          <a:p>
            <a:pPr algn="just" defTabSz="560831">
              <a:defRPr sz="1800">
                <a:solidFill>
                  <a:srgbClr val="000000"/>
                </a:solidFill>
              </a:defRPr>
            </a:pPr>
            <a:endParaRPr lang="it-IT" sz="2000" b="1" dirty="0">
              <a:solidFill>
                <a:srgbClr val="000000"/>
              </a:solidFill>
            </a:endParaRPr>
          </a:p>
          <a:p>
            <a:pPr marL="554415" indent="-554415" algn="just" defTabSz="560831">
              <a:lnSpc>
                <a:spcPct val="150000"/>
              </a:lnSpc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it-IT" dirty="0">
                <a:solidFill>
                  <a:srgbClr val="000000"/>
                </a:solidFill>
              </a:rPr>
              <a:t>Non serve a far cessare un comportamento inadeguato;</a:t>
            </a:r>
          </a:p>
          <a:p>
            <a:pPr marL="554415" indent="-554415" algn="just" defTabSz="560831">
              <a:lnSpc>
                <a:spcPct val="150000"/>
              </a:lnSpc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it-IT" dirty="0">
                <a:solidFill>
                  <a:srgbClr val="000000"/>
                </a:solidFill>
              </a:rPr>
              <a:t>Non insegna nessun comportamento adeguato;</a:t>
            </a:r>
          </a:p>
          <a:p>
            <a:pPr marL="554415" indent="-554415" algn="just" defTabSz="560831">
              <a:lnSpc>
                <a:spcPct val="150000"/>
              </a:lnSpc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it-IT" dirty="0">
                <a:solidFill>
                  <a:srgbClr val="000000"/>
                </a:solidFill>
              </a:rPr>
              <a:t>E' soggetta ad imitazione;</a:t>
            </a:r>
          </a:p>
          <a:p>
            <a:pPr marL="554415" indent="-554415" algn="just" defTabSz="560831">
              <a:lnSpc>
                <a:spcPct val="150000"/>
              </a:lnSpc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it-IT" dirty="0">
                <a:solidFill>
                  <a:srgbClr val="000000"/>
                </a:solidFill>
              </a:rPr>
              <a:t>E' soggetta ad escalation;</a:t>
            </a:r>
          </a:p>
          <a:p>
            <a:pPr marL="554415" indent="-554415" algn="just" defTabSz="560831">
              <a:lnSpc>
                <a:spcPct val="150000"/>
              </a:lnSpc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it-IT" dirty="0">
                <a:solidFill>
                  <a:srgbClr val="000000"/>
                </a:solidFill>
              </a:rPr>
              <a:t>Produce ansia, produce ambivalenza nei confronti delle figure di accudimento, danneggia la relazione;</a:t>
            </a:r>
          </a:p>
          <a:p>
            <a:pPr marL="554415" indent="-554415" algn="just" defTabSz="560831">
              <a:lnSpc>
                <a:spcPct val="150000"/>
              </a:lnSpc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it-IT" dirty="0">
                <a:solidFill>
                  <a:srgbClr val="000000"/>
                </a:solidFill>
              </a:rPr>
              <a:t>Può produrre danni fisici e morali.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3556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proposito di punizione…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it-IT" dirty="0"/>
              <a:t>Considerato che la punizione non ha nessun valore pedagogico, gli adulti minacciano e puniscono perché sono arrabbiati.</a:t>
            </a:r>
          </a:p>
          <a:p>
            <a:pPr marL="68580" indent="0" algn="ctr">
              <a:buNone/>
            </a:pPr>
            <a:r>
              <a:rPr lang="it-IT" b="1" dirty="0" smtClean="0"/>
              <a:t>Che cosa fare?</a:t>
            </a:r>
          </a:p>
          <a:p>
            <a:pPr marL="68580" indent="0" algn="ctr">
              <a:buNone/>
            </a:pPr>
            <a:endParaRPr lang="it-IT" b="1" dirty="0"/>
          </a:p>
          <a:p>
            <a:pPr marL="68580" indent="0">
              <a:buNone/>
            </a:pPr>
            <a:r>
              <a:rPr lang="it-IT" kern="0" dirty="0">
                <a:solidFill>
                  <a:srgbClr val="000000"/>
                </a:solidFill>
              </a:rPr>
              <a:t>Fermarsi, calmarsi e ragionare, non essere soli, confrontarsi, chiedere aiuto, conoscere gli aspetti negativi della punizione, conoscere e saper applicare strategie più efficaci.</a:t>
            </a:r>
          </a:p>
          <a:p>
            <a:pPr marL="68580" indent="0" algn="ctr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03053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201" cy="405981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t-IT" dirty="0"/>
              <a:t>La punizione “in natura” quando è efficace ha le seguenti caratteristiche: </a:t>
            </a: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 </a:t>
            </a:r>
            <a:r>
              <a:rPr lang="it-IT" dirty="0"/>
              <a:t>È forte </a:t>
            </a: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 </a:t>
            </a:r>
            <a:r>
              <a:rPr lang="it-IT" dirty="0"/>
              <a:t>È immediata </a:t>
            </a: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 </a:t>
            </a:r>
            <a:r>
              <a:rPr lang="it-IT" dirty="0"/>
              <a:t>Avviene </a:t>
            </a:r>
            <a:r>
              <a:rPr lang="it-IT" dirty="0" smtClean="0"/>
              <a:t>sempre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 </a:t>
            </a:r>
            <a:r>
              <a:rPr lang="it-IT" b="1" dirty="0"/>
              <a:t>Esempio</a:t>
            </a:r>
            <a:r>
              <a:rPr lang="it-IT" dirty="0"/>
              <a:t>: bruciarsi mettendo la mano sul fuoco</a:t>
            </a:r>
          </a:p>
        </p:txBody>
      </p:sp>
    </p:spTree>
    <p:extLst>
      <p:ext uri="{BB962C8B-B14F-4D97-AF65-F5344CB8AC3E}">
        <p14:creationId xmlns:p14="http://schemas.microsoft.com/office/powerpoint/2010/main" val="2972850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Pratiche restrittive: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628800"/>
            <a:ext cx="6921217" cy="420382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it-IT" b="1" dirty="0"/>
              <a:t>Estinzione</a:t>
            </a:r>
            <a:r>
              <a:rPr lang="it-IT" dirty="0"/>
              <a:t> </a:t>
            </a:r>
            <a:endParaRPr lang="it-IT" dirty="0" smtClean="0"/>
          </a:p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Marco </a:t>
            </a:r>
            <a:r>
              <a:rPr lang="it-IT" dirty="0"/>
              <a:t>si picchia per ottenere attenzione l’adulto lo contiene fisicamente ma non lo guarda e non gli parla durante il comportamento</a:t>
            </a:r>
            <a:r>
              <a:rPr lang="it-IT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 </a:t>
            </a:r>
            <a:r>
              <a:rPr lang="it-IT" b="1" dirty="0"/>
              <a:t>Costo della risposta </a:t>
            </a:r>
            <a:r>
              <a:rPr lang="it-IT" dirty="0" smtClean="0"/>
              <a:t>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Giovanni </a:t>
            </a:r>
            <a:r>
              <a:rPr lang="it-IT" dirty="0"/>
              <a:t>butta per terra tutti i bicchieri e… li raccoglie. </a:t>
            </a:r>
            <a:r>
              <a:rPr lang="it-IT" dirty="0" smtClean="0"/>
              <a:t>(Non </a:t>
            </a:r>
            <a:r>
              <a:rPr lang="it-IT" dirty="0"/>
              <a:t>è una punizione perché la conseguenza è naturale!) </a:t>
            </a: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b="1" dirty="0" smtClean="0"/>
              <a:t>Time </a:t>
            </a:r>
            <a:r>
              <a:rPr lang="it-IT" b="1" dirty="0"/>
              <a:t>out </a:t>
            </a:r>
            <a:endParaRPr lang="it-IT" b="1" dirty="0" smtClean="0"/>
          </a:p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 </a:t>
            </a:r>
            <a:r>
              <a:rPr lang="it-IT" dirty="0"/>
              <a:t>Giorgio salta, urla, colpisce gli altri, lancia e distrugge gli oggetti rimane seduto per 10 minuti.</a:t>
            </a:r>
          </a:p>
        </p:txBody>
      </p:sp>
    </p:spTree>
    <p:extLst>
      <p:ext uri="{BB962C8B-B14F-4D97-AF65-F5344CB8AC3E}">
        <p14:creationId xmlns:p14="http://schemas.microsoft.com/office/powerpoint/2010/main" val="1593318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Quando l’intervento non funziona?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55576" y="2204864"/>
            <a:ext cx="7632848" cy="410445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it-IT" dirty="0" smtClean="0"/>
              <a:t> </a:t>
            </a:r>
            <a:r>
              <a:rPr lang="it-IT" dirty="0"/>
              <a:t>L’intervento è stato portato avanti in modo consistente e coerente? </a:t>
            </a:r>
            <a:r>
              <a:rPr lang="it-IT" dirty="0" smtClean="0"/>
              <a:t/>
            </a:r>
          </a:p>
          <a:p>
            <a:pPr>
              <a:lnSpc>
                <a:spcPct val="160000"/>
              </a:lnSpc>
            </a:pPr>
            <a:r>
              <a:rPr lang="it-IT" dirty="0" smtClean="0"/>
              <a:t> </a:t>
            </a:r>
            <a:r>
              <a:rPr lang="it-IT" dirty="0"/>
              <a:t>I rinforzi sono salienti? E sono forniti immediatamente? </a:t>
            </a:r>
            <a:r>
              <a:rPr lang="it-IT" dirty="0" smtClean="0"/>
              <a:t> </a:t>
            </a:r>
          </a:p>
          <a:p>
            <a:pPr>
              <a:lnSpc>
                <a:spcPct val="160000"/>
              </a:lnSpc>
            </a:pPr>
            <a:r>
              <a:rPr lang="it-IT" dirty="0" smtClean="0"/>
              <a:t>Le </a:t>
            </a:r>
            <a:r>
              <a:rPr lang="it-IT" dirty="0"/>
              <a:t>attività sono basate sulle reali competenze del soggetto</a:t>
            </a:r>
            <a:r>
              <a:rPr lang="it-IT" dirty="0" smtClean="0"/>
              <a:t>?</a:t>
            </a:r>
          </a:p>
          <a:p>
            <a:pPr>
              <a:lnSpc>
                <a:spcPct val="160000"/>
              </a:lnSpc>
            </a:pPr>
            <a:r>
              <a:rPr lang="it-IT" dirty="0" smtClean="0"/>
              <a:t> </a:t>
            </a:r>
            <a:r>
              <a:rPr lang="it-IT" dirty="0"/>
              <a:t>La successione degli eventi/attività è prevedibile?  </a:t>
            </a:r>
            <a:endParaRPr lang="it-IT" dirty="0" smtClean="0"/>
          </a:p>
          <a:p>
            <a:pPr>
              <a:lnSpc>
                <a:spcPct val="160000"/>
              </a:lnSpc>
            </a:pPr>
            <a:r>
              <a:rPr lang="it-IT" dirty="0" smtClean="0"/>
              <a:t>Gli </a:t>
            </a:r>
            <a:r>
              <a:rPr lang="it-IT" dirty="0"/>
              <a:t>obiettivi sono realistici e suddivisi in piccoli </a:t>
            </a:r>
            <a:r>
              <a:rPr lang="it-IT" dirty="0" err="1"/>
              <a:t>step</a:t>
            </a:r>
            <a:r>
              <a:rPr lang="it-IT" dirty="0"/>
              <a:t>? </a:t>
            </a:r>
            <a:endParaRPr lang="it-IT" dirty="0" smtClean="0"/>
          </a:p>
          <a:p>
            <a:pPr>
              <a:lnSpc>
                <a:spcPct val="160000"/>
              </a:lnSpc>
            </a:pPr>
            <a:r>
              <a:rPr lang="it-IT" dirty="0" smtClean="0"/>
              <a:t>Gli </a:t>
            </a:r>
            <a:r>
              <a:rPr lang="it-IT" dirty="0"/>
              <a:t>aiuti sono efficaci? </a:t>
            </a:r>
            <a:r>
              <a:rPr lang="it-IT" dirty="0" smtClean="0"/>
              <a:t/>
            </a:r>
          </a:p>
          <a:p>
            <a:pPr>
              <a:lnSpc>
                <a:spcPct val="160000"/>
              </a:lnSpc>
            </a:pPr>
            <a:r>
              <a:rPr lang="it-IT" dirty="0" smtClean="0"/>
              <a:t> </a:t>
            </a:r>
            <a:r>
              <a:rPr lang="it-IT" dirty="0"/>
              <a:t>L’ambiente è facilitante/piacevole? </a:t>
            </a:r>
          </a:p>
        </p:txBody>
      </p:sp>
    </p:spTree>
    <p:extLst>
      <p:ext uri="{BB962C8B-B14F-4D97-AF65-F5344CB8AC3E}">
        <p14:creationId xmlns:p14="http://schemas.microsoft.com/office/powerpoint/2010/main" val="3355419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funzionale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8416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it-IT" dirty="0" smtClean="0"/>
              <a:t>Elena è aggressiva</a:t>
            </a:r>
          </a:p>
          <a:p>
            <a:pPr>
              <a:lnSpc>
                <a:spcPct val="170000"/>
              </a:lnSpc>
            </a:pPr>
            <a:r>
              <a:rPr lang="it-IT" dirty="0" smtClean="0"/>
              <a:t>Giuseppe non si può lasciare da solo</a:t>
            </a:r>
          </a:p>
          <a:p>
            <a:pPr>
              <a:lnSpc>
                <a:spcPct val="170000"/>
              </a:lnSpc>
            </a:pPr>
            <a:r>
              <a:rPr lang="it-IT" dirty="0" smtClean="0"/>
              <a:t>Maria non ha le competenze per lavorare in gruppo</a:t>
            </a:r>
          </a:p>
          <a:p>
            <a:pPr>
              <a:lnSpc>
                <a:spcPct val="170000"/>
              </a:lnSpc>
            </a:pPr>
            <a:r>
              <a:rPr lang="it-IT" dirty="0" smtClean="0"/>
              <a:t>Michele a casa fa i capricci</a:t>
            </a:r>
          </a:p>
          <a:p>
            <a:pPr>
              <a:lnSpc>
                <a:spcPct val="170000"/>
              </a:lnSpc>
            </a:pPr>
            <a:r>
              <a:rPr lang="it-IT" dirty="0" smtClean="0"/>
              <a:t>…</a:t>
            </a:r>
          </a:p>
          <a:p>
            <a:pPr>
              <a:lnSpc>
                <a:spcPct val="170000"/>
              </a:lnSpc>
            </a:pPr>
            <a:r>
              <a:rPr lang="it-IT" dirty="0" smtClean="0"/>
              <a:t>COSA FANNO ELENA, GIUSEPPE, MARIA E MICHELE?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9022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 cosa serve l’analisi funzionale?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dirty="0"/>
              <a:t>L’ analisi funzionale è uno strumento che serve a </a:t>
            </a:r>
            <a:r>
              <a:rPr lang="it-IT" b="1" dirty="0"/>
              <a:t>descrivere gli eventi in modo tale da misurarli </a:t>
            </a:r>
            <a:r>
              <a:rPr lang="it-IT" dirty="0" smtClean="0"/>
              <a:t>obiettivamente</a:t>
            </a:r>
            <a:r>
              <a:rPr lang="it-IT" dirty="0"/>
              <a:t>. </a:t>
            </a: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/>
              <a:t>Solo se conosciamo un comportamento possiamo </a:t>
            </a:r>
            <a:r>
              <a:rPr lang="it-IT" b="1" dirty="0"/>
              <a:t>programmare efficacemente un intervento </a:t>
            </a:r>
            <a:r>
              <a:rPr lang="it-IT" dirty="0"/>
              <a:t>per modificarlo.</a:t>
            </a:r>
          </a:p>
        </p:txBody>
      </p:sp>
    </p:spTree>
    <p:extLst>
      <p:ext uri="{BB962C8B-B14F-4D97-AF65-F5344CB8AC3E}">
        <p14:creationId xmlns:p14="http://schemas.microsoft.com/office/powerpoint/2010/main" val="3699831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/>
              <a:t>Descrive in modo operazionale i comportamenti. </a:t>
            </a:r>
          </a:p>
          <a:p>
            <a:pPr marL="68580" indent="0">
              <a:buNone/>
            </a:pPr>
            <a:r>
              <a:rPr lang="it-IT" dirty="0" smtClean="0"/>
              <a:t> </a:t>
            </a:r>
            <a:r>
              <a:rPr lang="it-IT" dirty="0"/>
              <a:t>Elena dà un morso al braccio destro </a:t>
            </a:r>
            <a:r>
              <a:rPr lang="it-IT" dirty="0" smtClean="0"/>
              <a:t>del bidello. </a:t>
            </a:r>
            <a:r>
              <a:rPr lang="it-IT" dirty="0"/>
              <a:t> </a:t>
            </a:r>
            <a:endParaRPr lang="it-IT" dirty="0" smtClean="0"/>
          </a:p>
          <a:p>
            <a:pPr>
              <a:lnSpc>
                <a:spcPct val="160000"/>
              </a:lnSpc>
            </a:pPr>
            <a:r>
              <a:rPr lang="it-IT" b="1" dirty="0" smtClean="0"/>
              <a:t>È </a:t>
            </a:r>
            <a:r>
              <a:rPr lang="it-IT" b="1" dirty="0"/>
              <a:t>un ausilio per prevedere i tempi e le situazioni del comportamento in esame </a:t>
            </a:r>
            <a:r>
              <a:rPr lang="it-IT" dirty="0"/>
              <a:t> </a:t>
            </a:r>
            <a:endParaRPr lang="it-IT" dirty="0" smtClean="0"/>
          </a:p>
          <a:p>
            <a:pPr marL="68580" indent="0">
              <a:buNone/>
            </a:pPr>
            <a:r>
              <a:rPr lang="it-IT" dirty="0" smtClean="0"/>
              <a:t>Elena </a:t>
            </a:r>
            <a:r>
              <a:rPr lang="it-IT" dirty="0"/>
              <a:t>dà un morso al braccio destro </a:t>
            </a:r>
            <a:r>
              <a:rPr lang="it-IT" dirty="0" smtClean="0"/>
              <a:t>del bidello </a:t>
            </a:r>
            <a:r>
              <a:rPr lang="it-IT" dirty="0"/>
              <a:t>a pranzo quando le vengono serviti gli spinaci. 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 cosa serve l’analisi funzionale?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6466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it-IT" b="1" dirty="0"/>
              <a:t>Aiuta a identificare le variabili che mantengono un dato comportamento. </a:t>
            </a:r>
            <a:r>
              <a:rPr lang="it-IT" dirty="0"/>
              <a:t> Elena dà un morso al braccio destro </a:t>
            </a:r>
            <a:r>
              <a:rPr lang="it-IT" dirty="0" smtClean="0"/>
              <a:t>del bidello </a:t>
            </a:r>
            <a:r>
              <a:rPr lang="it-IT" dirty="0"/>
              <a:t>a pranzo quando le vengono serviti gli spinaci. Dopo di che </a:t>
            </a:r>
            <a:r>
              <a:rPr lang="it-IT" dirty="0" smtClean="0"/>
              <a:t>il bidello </a:t>
            </a:r>
            <a:r>
              <a:rPr lang="it-IT" dirty="0"/>
              <a:t>urla, i bambini seduti al tavolo ridono, accorre l’insegnante che porta Elena nella stanza di sostegno.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 cosa serve l’analisi funzionale?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2269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it-IT" dirty="0"/>
              <a:t>L’obiettivo non è solo quello di </a:t>
            </a:r>
            <a:r>
              <a:rPr lang="it-IT" b="1" dirty="0"/>
              <a:t>descrivere un comportamento da eliminare</a:t>
            </a:r>
            <a:r>
              <a:rPr lang="it-IT" dirty="0"/>
              <a:t>, ma serve a comprendere la struttura e </a:t>
            </a:r>
            <a:r>
              <a:rPr lang="it-IT" b="1" dirty="0"/>
              <a:t>la funzione di un dato comportamento per insegnare alla persona delle alternative</a:t>
            </a:r>
            <a:r>
              <a:rPr lang="it-IT" dirty="0"/>
              <a:t> funzionali al raggiungimento dello scopo che la persona stessa si era prefissa.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 cosa serve l’analisi funzionale?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22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052736"/>
            <a:ext cx="6921217" cy="477989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Efficace per costruire </a:t>
            </a:r>
            <a:r>
              <a:rPr lang="it-IT" dirty="0" err="1"/>
              <a:t>abilitá</a:t>
            </a:r>
            <a:r>
              <a:rPr lang="it-IT" dirty="0"/>
              <a:t> adattive e ridurre comportamenti problematici in persone con e senza </a:t>
            </a:r>
            <a:r>
              <a:rPr lang="it-IT" dirty="0" err="1"/>
              <a:t>disabilitá</a:t>
            </a:r>
            <a:r>
              <a:rPr lang="it-IT" dirty="0"/>
              <a:t>.  </a:t>
            </a:r>
            <a:endParaRPr lang="it-IT" dirty="0" smtClean="0"/>
          </a:p>
          <a:p>
            <a:pPr algn="just">
              <a:lnSpc>
                <a:spcPct val="150000"/>
              </a:lnSpc>
            </a:pPr>
            <a:r>
              <a:rPr lang="it-IT" dirty="0" smtClean="0"/>
              <a:t>Utilizza </a:t>
            </a:r>
            <a:r>
              <a:rPr lang="it-IT" dirty="0"/>
              <a:t>fondamentalmente il </a:t>
            </a:r>
            <a:r>
              <a:rPr lang="it-IT" b="1" dirty="0"/>
              <a:t>principio di rinforzo </a:t>
            </a:r>
            <a:endParaRPr lang="it-IT" b="1" dirty="0" smtClean="0"/>
          </a:p>
          <a:p>
            <a:pPr algn="just">
              <a:lnSpc>
                <a:spcPct val="150000"/>
              </a:lnSpc>
            </a:pPr>
            <a:r>
              <a:rPr lang="it-IT" dirty="0" smtClean="0"/>
              <a:t> </a:t>
            </a:r>
            <a:r>
              <a:rPr lang="it-IT" dirty="0"/>
              <a:t>Altamente individualizzata, contestuale e flessibile  </a:t>
            </a:r>
            <a:r>
              <a:rPr lang="it-IT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it-IT" dirty="0" smtClean="0"/>
              <a:t>Costantemente </a:t>
            </a:r>
            <a:r>
              <a:rPr lang="it-IT" dirty="0"/>
              <a:t>in evoluzione</a:t>
            </a:r>
          </a:p>
        </p:txBody>
      </p:sp>
    </p:spTree>
    <p:extLst>
      <p:ext uri="{BB962C8B-B14F-4D97-AF65-F5344CB8AC3E}">
        <p14:creationId xmlns:p14="http://schemas.microsoft.com/office/powerpoint/2010/main" val="104149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t-IT" dirty="0"/>
              <a:t>Aiuta a comprendere il significato, la funzione di un comportamento.  </a:t>
            </a:r>
            <a:endParaRPr lang="it-IT" dirty="0" smtClean="0"/>
          </a:p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Perché </a:t>
            </a:r>
            <a:r>
              <a:rPr lang="it-IT" dirty="0"/>
              <a:t>Elena dà un morso al braccio destro dell’inserviente a pranzo quando le vengono serviti gli spinaci?  </a:t>
            </a:r>
            <a:endParaRPr lang="it-IT" dirty="0" smtClean="0"/>
          </a:p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Cosa </a:t>
            </a:r>
            <a:r>
              <a:rPr lang="it-IT" dirty="0"/>
              <a:t>vuole ottenere? 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 cosa serve l’analisi funzionale?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30495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Quasi tutti i comportamenti possono essere descritti attraverso le funzioni: </a:t>
            </a:r>
            <a:endParaRPr lang="it-IT" dirty="0" smtClean="0"/>
          </a:p>
          <a:p>
            <a:pPr marL="68580" indent="0">
              <a:lnSpc>
                <a:spcPct val="160000"/>
              </a:lnSpc>
              <a:buNone/>
            </a:pPr>
            <a:r>
              <a:rPr lang="it-IT" dirty="0" smtClean="0"/>
              <a:t>Funzione sociale:</a:t>
            </a:r>
          </a:p>
          <a:p>
            <a:pPr>
              <a:lnSpc>
                <a:spcPct val="160000"/>
              </a:lnSpc>
            </a:pPr>
            <a:r>
              <a:rPr lang="it-IT" dirty="0" smtClean="0"/>
              <a:t>Richiesta </a:t>
            </a:r>
            <a:r>
              <a:rPr lang="it-IT" dirty="0"/>
              <a:t>di </a:t>
            </a:r>
            <a:r>
              <a:rPr lang="it-IT" dirty="0" smtClean="0"/>
              <a:t>attenzione</a:t>
            </a:r>
          </a:p>
          <a:p>
            <a:pPr>
              <a:lnSpc>
                <a:spcPct val="160000"/>
              </a:lnSpc>
            </a:pPr>
            <a:r>
              <a:rPr lang="it-IT" dirty="0" smtClean="0"/>
              <a:t>Richiesta </a:t>
            </a:r>
            <a:r>
              <a:rPr lang="it-IT" dirty="0"/>
              <a:t>di oggetti e/o attività </a:t>
            </a:r>
            <a:r>
              <a:rPr lang="it-IT" dirty="0" smtClean="0"/>
              <a:t>preferite</a:t>
            </a:r>
          </a:p>
          <a:p>
            <a:pPr>
              <a:lnSpc>
                <a:spcPct val="160000"/>
              </a:lnSpc>
            </a:pPr>
            <a:r>
              <a:rPr lang="it-IT" dirty="0" smtClean="0"/>
              <a:t>Fuga </a:t>
            </a:r>
            <a:r>
              <a:rPr lang="it-IT" dirty="0"/>
              <a:t>da un compito e/o da una situazione </a:t>
            </a:r>
            <a:endParaRPr lang="it-IT" dirty="0" smtClean="0"/>
          </a:p>
          <a:p>
            <a:pPr marL="68580" indent="0">
              <a:lnSpc>
                <a:spcPct val="160000"/>
              </a:lnSpc>
              <a:buNone/>
            </a:pPr>
            <a:r>
              <a:rPr lang="it-IT" dirty="0" smtClean="0"/>
              <a:t>Motivazione automatica:</a:t>
            </a:r>
          </a:p>
          <a:p>
            <a:pPr>
              <a:lnSpc>
                <a:spcPct val="160000"/>
              </a:lnSpc>
            </a:pPr>
            <a:r>
              <a:rPr lang="it-IT" dirty="0" smtClean="0"/>
              <a:t>Ricerca </a:t>
            </a:r>
            <a:r>
              <a:rPr lang="it-IT" dirty="0"/>
              <a:t>di stimolazione </a:t>
            </a:r>
            <a:r>
              <a:rPr lang="it-IT" dirty="0" smtClean="0"/>
              <a:t>sensoriale 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 cosa serve l’analisi funzionale?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8156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lnSpc>
                <a:spcPct val="160000"/>
              </a:lnSpc>
              <a:buNone/>
            </a:pPr>
            <a:r>
              <a:rPr lang="it-IT" b="1" dirty="0"/>
              <a:t>Comportamento:</a:t>
            </a:r>
          </a:p>
          <a:p>
            <a:pPr>
              <a:lnSpc>
                <a:spcPct val="160000"/>
              </a:lnSpc>
            </a:pPr>
            <a:r>
              <a:rPr lang="it-IT" dirty="0"/>
              <a:t>Elena dà un morso al braccio destro </a:t>
            </a:r>
            <a:r>
              <a:rPr lang="it-IT" dirty="0" smtClean="0"/>
              <a:t>del bidello </a:t>
            </a:r>
            <a:r>
              <a:rPr lang="it-IT" dirty="0"/>
              <a:t>a </a:t>
            </a:r>
            <a:r>
              <a:rPr lang="it-IT" dirty="0" smtClean="0"/>
              <a:t>pranzo quando </a:t>
            </a:r>
            <a:r>
              <a:rPr lang="it-IT" dirty="0"/>
              <a:t>le vengono serviti gli spinaci.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 </a:t>
            </a:r>
            <a:r>
              <a:rPr lang="it-IT" b="1" dirty="0"/>
              <a:t>Perché? Qual è la funzione di questo comportamento?</a:t>
            </a:r>
          </a:p>
          <a:p>
            <a:pPr>
              <a:lnSpc>
                <a:spcPct val="160000"/>
              </a:lnSpc>
            </a:pPr>
            <a:r>
              <a:rPr lang="it-IT" dirty="0"/>
              <a:t> </a:t>
            </a:r>
            <a:r>
              <a:rPr lang="it-IT" b="1" dirty="0" smtClean="0"/>
              <a:t>Attenzione?</a:t>
            </a:r>
            <a:r>
              <a:rPr lang="it-IT" dirty="0"/>
              <a:t> </a:t>
            </a:r>
            <a:r>
              <a:rPr lang="it-IT" dirty="0" smtClean="0"/>
              <a:t>Il bidello </a:t>
            </a:r>
            <a:r>
              <a:rPr lang="it-IT" dirty="0"/>
              <a:t>urla, i bambini seduti al </a:t>
            </a:r>
            <a:r>
              <a:rPr lang="it-IT" dirty="0" smtClean="0"/>
              <a:t>tavolo ridono</a:t>
            </a:r>
            <a:r>
              <a:rPr lang="it-IT" dirty="0"/>
              <a:t>, accorre </a:t>
            </a:r>
            <a:r>
              <a:rPr lang="it-IT" dirty="0" smtClean="0"/>
              <a:t>l’insegnante</a:t>
            </a:r>
            <a:endParaRPr lang="it-IT" dirty="0"/>
          </a:p>
          <a:p>
            <a:pPr>
              <a:lnSpc>
                <a:spcPct val="160000"/>
              </a:lnSpc>
            </a:pPr>
            <a:r>
              <a:rPr lang="it-IT" dirty="0"/>
              <a:t> </a:t>
            </a:r>
            <a:r>
              <a:rPr lang="it-IT" b="1" dirty="0"/>
              <a:t>Fuga da una situazione? </a:t>
            </a:r>
            <a:r>
              <a:rPr lang="it-IT" dirty="0"/>
              <a:t>… accorre l’insegnante che porta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Elena nella stanza di </a:t>
            </a:r>
            <a:r>
              <a:rPr lang="it-IT" dirty="0" smtClean="0"/>
              <a:t>sostegno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 cosa serve l’analisi funzionale?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5201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Funzione di un comportamento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it-IT" dirty="0"/>
              <a:t>Generalmente le persone hanno un </a:t>
            </a:r>
            <a:r>
              <a:rPr lang="it-IT" b="1" dirty="0" smtClean="0"/>
              <a:t>pattern ricorrente </a:t>
            </a:r>
            <a:r>
              <a:rPr lang="it-IT" b="1" dirty="0"/>
              <a:t>di comportamenti </a:t>
            </a:r>
            <a:r>
              <a:rPr lang="it-IT" dirty="0"/>
              <a:t>che utilizzano in </a:t>
            </a:r>
            <a:r>
              <a:rPr lang="it-IT" dirty="0" smtClean="0"/>
              <a:t>una data situazione;</a:t>
            </a:r>
          </a:p>
          <a:p>
            <a:pPr>
              <a:lnSpc>
                <a:spcPct val="160000"/>
              </a:lnSpc>
            </a:pPr>
            <a:r>
              <a:rPr lang="it-IT" dirty="0"/>
              <a:t>I comportamenti problema sono </a:t>
            </a:r>
            <a:r>
              <a:rPr lang="it-IT" b="1" dirty="0"/>
              <a:t>la </a:t>
            </a:r>
            <a:r>
              <a:rPr lang="it-IT" b="1" dirty="0" smtClean="0"/>
              <a:t>strategia migliore </a:t>
            </a:r>
            <a:r>
              <a:rPr lang="it-IT" b="1" dirty="0"/>
              <a:t>che la persona ha escogitato </a:t>
            </a:r>
            <a:r>
              <a:rPr lang="it-IT" b="1" dirty="0" smtClean="0"/>
              <a:t>per raggiungere </a:t>
            </a:r>
            <a:r>
              <a:rPr lang="it-IT" b="1" dirty="0"/>
              <a:t>i propri </a:t>
            </a:r>
            <a:r>
              <a:rPr lang="it-IT" b="1" dirty="0" smtClean="0"/>
              <a:t>scopi</a:t>
            </a:r>
          </a:p>
          <a:p>
            <a:pPr>
              <a:lnSpc>
                <a:spcPct val="160000"/>
              </a:lnSpc>
            </a:pPr>
            <a:r>
              <a:rPr lang="it-IT" dirty="0"/>
              <a:t>Uno stesso obiettivo può essere perseguito con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strategie e comportamento differenti;</a:t>
            </a:r>
          </a:p>
          <a:p>
            <a:pPr>
              <a:lnSpc>
                <a:spcPct val="160000"/>
              </a:lnSpc>
            </a:pPr>
            <a:r>
              <a:rPr lang="it-IT" dirty="0"/>
              <a:t> Comportamenti diversi possono essere impiegati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per ottenere uno stesso scopo.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24606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Classi funzionali del comportamento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dirty="0" smtClean="0"/>
              <a:t>Richiesta d’attenzione;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Stimolazione sensoriale;</a:t>
            </a:r>
          </a:p>
          <a:p>
            <a:pPr>
              <a:lnSpc>
                <a:spcPct val="150000"/>
              </a:lnSpc>
            </a:pPr>
            <a:r>
              <a:rPr lang="it-IT" dirty="0" err="1" smtClean="0"/>
              <a:t>Evitamento</a:t>
            </a:r>
            <a:r>
              <a:rPr lang="it-IT" dirty="0" smtClean="0"/>
              <a:t> da compito/fuga;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Eccesso di input sensoriali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4840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Attirare l’attenzione</a:t>
            </a:r>
            <a:br>
              <a:rPr lang="it-IT" dirty="0" smtClean="0"/>
            </a:br>
            <a:r>
              <a:rPr lang="it-IT" dirty="0" smtClean="0"/>
              <a:t>Strategie di intervento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it-IT" dirty="0" smtClean="0"/>
              <a:t>Insegnare </a:t>
            </a:r>
            <a:r>
              <a:rPr lang="it-IT" dirty="0"/>
              <a:t>metodi alternativi per richiedere attenzione  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Incrementare le opportunità in cui la persona ottiene attenzione sociale  </a:t>
            </a:r>
            <a:endParaRPr lang="it-IT" dirty="0" smtClean="0"/>
          </a:p>
          <a:p>
            <a:r>
              <a:rPr lang="it-IT" dirty="0" smtClean="0"/>
              <a:t>Ignorare </a:t>
            </a:r>
            <a:r>
              <a:rPr lang="it-IT" dirty="0"/>
              <a:t>pianificato del comportamento disadattivo, attendere, dare istruzioni dirette verso </a:t>
            </a:r>
            <a:r>
              <a:rPr lang="it-IT" dirty="0" smtClean="0"/>
              <a:t>nuove abilità/comportamenti </a:t>
            </a:r>
            <a:r>
              <a:rPr lang="it-IT" dirty="0"/>
              <a:t>seguiti da attenzione </a:t>
            </a:r>
            <a:r>
              <a:rPr lang="it-IT" dirty="0" smtClean="0"/>
              <a:t>sociale (Rinforzo differenziale)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8731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Stimolazione sensoriale</a:t>
            </a:r>
            <a:br>
              <a:rPr lang="it-IT" dirty="0" smtClean="0"/>
            </a:br>
            <a:r>
              <a:rPr lang="it-IT" dirty="0" smtClean="0"/>
              <a:t>Strategie di intervento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6912884" cy="36256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it-IT" dirty="0"/>
              <a:t>Insegnare a comunicare il desiderio della sensazione (“Mi piace quando…”, Sono annoiato”) e insegnare comportamenti alternativi per raggiungerla; </a:t>
            </a:r>
            <a:r>
              <a:rPr lang="it-IT" dirty="0" smtClean="0"/>
              <a:t/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 Prevedere </a:t>
            </a:r>
            <a:r>
              <a:rPr lang="it-IT" dirty="0"/>
              <a:t>momenti di stimolazione sensoriale e attività sensoriali specifiche</a:t>
            </a:r>
            <a:r>
              <a:rPr lang="it-IT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 </a:t>
            </a:r>
            <a:r>
              <a:rPr lang="it-IT" dirty="0"/>
              <a:t>Rinforzo differenziale (usando la stimolazione sensoriale adattiva come rinforzo)</a:t>
            </a:r>
          </a:p>
        </p:txBody>
      </p:sp>
    </p:spTree>
    <p:extLst>
      <p:ext uri="{BB962C8B-B14F-4D97-AF65-F5344CB8AC3E}">
        <p14:creationId xmlns:p14="http://schemas.microsoft.com/office/powerpoint/2010/main" val="37297824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Evitamento</a:t>
            </a:r>
            <a:r>
              <a:rPr lang="it-IT" dirty="0" smtClean="0"/>
              <a:t> da compito/fuga</a:t>
            </a:r>
            <a:br>
              <a:rPr lang="it-IT" dirty="0" smtClean="0"/>
            </a:br>
            <a:r>
              <a:rPr lang="it-IT" dirty="0" smtClean="0"/>
              <a:t>Strategie di intervento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Insegnare metodi alternativi per comunicare “NO”, “sono stanco”, “basta”, “aiuto”; </a:t>
            </a:r>
            <a:r>
              <a:rPr lang="it-IT" dirty="0" smtClean="0"/>
              <a:t/>
            </a:r>
          </a:p>
          <a:p>
            <a:r>
              <a:rPr lang="it-IT" dirty="0" smtClean="0"/>
              <a:t> </a:t>
            </a:r>
            <a:r>
              <a:rPr lang="it-IT" dirty="0"/>
              <a:t>Diminuire l’avversità della situazione:  </a:t>
            </a:r>
            <a:r>
              <a:rPr lang="it-IT" dirty="0" smtClean="0"/>
              <a:t>chiarire </a:t>
            </a:r>
            <a:r>
              <a:rPr lang="it-IT" dirty="0"/>
              <a:t>il compito (strutturazione, ausili visivi)  </a:t>
            </a:r>
            <a:r>
              <a:rPr lang="it-IT" dirty="0" smtClean="0"/>
              <a:t>semplificare </a:t>
            </a:r>
            <a:r>
              <a:rPr lang="it-IT" dirty="0"/>
              <a:t>il </a:t>
            </a:r>
            <a:r>
              <a:rPr lang="it-IT" dirty="0" smtClean="0"/>
              <a:t>compito, aiutare;</a:t>
            </a:r>
          </a:p>
          <a:p>
            <a:r>
              <a:rPr lang="it-IT" dirty="0" smtClean="0"/>
              <a:t> </a:t>
            </a:r>
            <a:r>
              <a:rPr lang="it-IT" dirty="0"/>
              <a:t>Rinforzo differenziale: far portare a termine la richiesta e concedere l’allontanamento (usando la fuga come rinforzo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10388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Eccesso di input sensoriali</a:t>
            </a:r>
            <a:br>
              <a:rPr lang="it-IT" dirty="0"/>
            </a:br>
            <a:r>
              <a:rPr lang="it-IT" dirty="0"/>
              <a:t>Strategie di intervento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it-IT" dirty="0" smtClean="0"/>
              <a:t> </a:t>
            </a:r>
            <a:r>
              <a:rPr lang="it-IT" dirty="0"/>
              <a:t>Insegnare a comunicare lo stress o il sovraccarico (“Sono agitato”, “Ci sono troppe cose”) e insegnare comportamenti alternativi per chiedere aiuto; 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 </a:t>
            </a:r>
            <a:r>
              <a:rPr lang="it-IT" dirty="0"/>
              <a:t>Limitare le stimolazioni sensoriali nell’ambiente e le richieste sensoriali nei compiti</a:t>
            </a:r>
            <a:r>
              <a:rPr lang="it-IT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Intermezzi con attività di rilassamento e piacevoli.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4959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it-IT" dirty="0" smtClean="0"/>
              <a:t>Definire in maniera </a:t>
            </a:r>
            <a:r>
              <a:rPr lang="it-IT" dirty="0" err="1" smtClean="0"/>
              <a:t>operzionale</a:t>
            </a:r>
            <a:r>
              <a:rPr lang="it-IT" dirty="0" smtClean="0"/>
              <a:t> il comportamento che sarà oggetto del nostro intervento;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Definire la funzione del comportamento;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Definire quali stimoli ambientali producono il comportamento;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Quali stimoli ambientali mantengono il comportamento.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L’analisi funzionale serve a: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655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7" t="17391" r="8381" b="4348"/>
          <a:stretch/>
        </p:blipFill>
        <p:spPr bwMode="auto">
          <a:xfrm>
            <a:off x="755576" y="764704"/>
            <a:ext cx="780010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8466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1143000"/>
          </a:xfrm>
        </p:spPr>
        <p:txBody>
          <a:bodyPr/>
          <a:lstStyle/>
          <a:p>
            <a:r>
              <a:rPr lang="it-IT" dirty="0" smtClean="0"/>
              <a:t>Analisi funzionale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844824"/>
            <a:ext cx="7488832" cy="43924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it-IT" dirty="0"/>
              <a:t>Si utilizzano delle “</a:t>
            </a:r>
            <a:r>
              <a:rPr lang="it-IT" b="1" dirty="0"/>
              <a:t>schede ABC</a:t>
            </a:r>
            <a:r>
              <a:rPr lang="it-IT" dirty="0"/>
              <a:t>” nelle quali si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descrivono:</a:t>
            </a:r>
          </a:p>
          <a:p>
            <a:pPr>
              <a:lnSpc>
                <a:spcPct val="160000"/>
              </a:lnSpc>
            </a:pPr>
            <a:r>
              <a:rPr lang="it-IT" dirty="0" smtClean="0"/>
              <a:t> </a:t>
            </a:r>
            <a:r>
              <a:rPr lang="it-IT" b="1" dirty="0"/>
              <a:t>antecedenti (A)</a:t>
            </a:r>
            <a:r>
              <a:rPr lang="it-IT" dirty="0"/>
              <a:t>: quali fatti sono avvenuti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immediatamente prima de comportamento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oggetto di analisi;</a:t>
            </a:r>
          </a:p>
          <a:p>
            <a:pPr>
              <a:lnSpc>
                <a:spcPct val="160000"/>
              </a:lnSpc>
            </a:pPr>
            <a:r>
              <a:rPr lang="it-IT" dirty="0" smtClean="0"/>
              <a:t> </a:t>
            </a:r>
            <a:r>
              <a:rPr lang="it-IT" b="1" dirty="0"/>
              <a:t>comportamento (B)</a:t>
            </a:r>
            <a:r>
              <a:rPr lang="it-IT" dirty="0"/>
              <a:t>: descrizione puntuale di ciò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che la persona ha detto o fatto;</a:t>
            </a:r>
          </a:p>
          <a:p>
            <a:pPr>
              <a:lnSpc>
                <a:spcPct val="160000"/>
              </a:lnSpc>
            </a:pPr>
            <a:r>
              <a:rPr lang="it-IT" b="1" dirty="0" smtClean="0"/>
              <a:t>conseguenze </a:t>
            </a:r>
            <a:r>
              <a:rPr lang="it-IT" b="1" dirty="0"/>
              <a:t>(C)</a:t>
            </a:r>
            <a:r>
              <a:rPr lang="it-IT" dirty="0"/>
              <a:t>: cosa è accaduto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immediatamente dopo che la persona ha emesso</a:t>
            </a:r>
          </a:p>
          <a:p>
            <a:pPr marL="68580" indent="0">
              <a:lnSpc>
                <a:spcPct val="160000"/>
              </a:lnSpc>
              <a:buNone/>
            </a:pPr>
            <a:r>
              <a:rPr lang="it-IT" dirty="0"/>
              <a:t>il comportamento osservato.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14767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3" t="34432" r="14543" b="4163"/>
          <a:stretch/>
        </p:blipFill>
        <p:spPr bwMode="auto">
          <a:xfrm>
            <a:off x="752012" y="1124744"/>
            <a:ext cx="7886495" cy="522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0752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funzionale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it-IT" dirty="0"/>
              <a:t>Per determinare correttamente la funzione di </a:t>
            </a:r>
            <a:r>
              <a:rPr lang="it-IT" dirty="0" smtClean="0"/>
              <a:t>un comportamento </a:t>
            </a:r>
            <a:r>
              <a:rPr lang="it-IT" dirty="0"/>
              <a:t>sono necessarie più </a:t>
            </a:r>
            <a:r>
              <a:rPr lang="it-IT" dirty="0" smtClean="0"/>
              <a:t>osservazioni ripetute </a:t>
            </a:r>
            <a:r>
              <a:rPr lang="it-IT" dirty="0"/>
              <a:t>nel tempo.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it-IT" dirty="0"/>
              <a:t>Le schede ABC devono comprendere più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it-IT" dirty="0"/>
              <a:t>osservazioni dello stesso comportamento in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it-IT" dirty="0"/>
              <a:t>esame.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2829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Osservazione sistematica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dirty="0"/>
              <a:t>Ha regole precise, fissate a priori, che devono essere padroneggiate dagli osservatori prima di iniziare </a:t>
            </a:r>
            <a:r>
              <a:rPr lang="it-IT" dirty="0" smtClean="0"/>
              <a:t>l’osservazione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Prevede </a:t>
            </a:r>
            <a:r>
              <a:rPr lang="it-IT" dirty="0"/>
              <a:t>l’impiego di strumenti che ne consentano una quantificazione</a:t>
            </a:r>
          </a:p>
        </p:txBody>
      </p:sp>
    </p:spTree>
    <p:extLst>
      <p:ext uri="{BB962C8B-B14F-4D97-AF65-F5344CB8AC3E}">
        <p14:creationId xmlns:p14="http://schemas.microsoft.com/office/powerpoint/2010/main" val="36043986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Osservazione sistematica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dirty="0" smtClean="0"/>
              <a:t>Classificazione </a:t>
            </a:r>
            <a:r>
              <a:rPr lang="it-IT" dirty="0"/>
              <a:t>del comportamento </a:t>
            </a: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È </a:t>
            </a:r>
            <a:r>
              <a:rPr lang="it-IT" dirty="0"/>
              <a:t>necessario definire prima, e con la maggior precisione possibile, cosa intendiamo </a:t>
            </a:r>
            <a:r>
              <a:rPr lang="it-IT" dirty="0" smtClean="0"/>
              <a:t>osservare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430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Osservazione sistematica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9136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it-IT" dirty="0" err="1" smtClean="0"/>
              <a:t>Operazionalizzare</a:t>
            </a:r>
            <a:r>
              <a:rPr lang="it-IT" dirty="0" smtClean="0"/>
              <a:t> i comportamenti</a:t>
            </a:r>
          </a:p>
          <a:p>
            <a:pPr marL="68580" indent="0" algn="ctr">
              <a:lnSpc>
                <a:spcPct val="150000"/>
              </a:lnSpc>
              <a:buNone/>
            </a:pPr>
            <a:r>
              <a:rPr lang="it-IT" b="1" dirty="0"/>
              <a:t>“Nicola è spesso distratto</a:t>
            </a:r>
            <a:r>
              <a:rPr lang="it-IT" b="1" dirty="0" smtClean="0"/>
              <a:t>”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 </a:t>
            </a:r>
            <a:r>
              <a:rPr lang="it-IT" dirty="0"/>
              <a:t>Cosa vuol dire distratto? </a:t>
            </a:r>
            <a:endParaRPr lang="it-IT" dirty="0" smtClean="0"/>
          </a:p>
          <a:p>
            <a:pPr marL="525780" indent="-457200">
              <a:lnSpc>
                <a:spcPct val="150000"/>
              </a:lnSpc>
              <a:buAutoNum type="arabicParenR"/>
            </a:pPr>
            <a:r>
              <a:rPr lang="it-IT" dirty="0" smtClean="0"/>
              <a:t>Si </a:t>
            </a:r>
            <a:r>
              <a:rPr lang="it-IT" dirty="0"/>
              <a:t>dedica ad attività diverse da quelle che l’insegnante sta svolgendo </a:t>
            </a:r>
            <a:endParaRPr lang="it-IT" dirty="0" smtClean="0"/>
          </a:p>
          <a:p>
            <a:pPr marL="525780" indent="-457200">
              <a:lnSpc>
                <a:spcPct val="150000"/>
              </a:lnSpc>
              <a:buAutoNum type="arabicParenR"/>
            </a:pPr>
            <a:r>
              <a:rPr lang="it-IT" dirty="0" smtClean="0"/>
              <a:t> </a:t>
            </a:r>
            <a:r>
              <a:rPr lang="it-IT" dirty="0"/>
              <a:t>Chiacchiera con i compagni </a:t>
            </a:r>
            <a:endParaRPr lang="it-IT" dirty="0" smtClean="0"/>
          </a:p>
          <a:p>
            <a:pPr marL="525780" indent="-457200">
              <a:lnSpc>
                <a:spcPct val="150000"/>
              </a:lnSpc>
              <a:buAutoNum type="arabicParenR"/>
            </a:pPr>
            <a:r>
              <a:rPr lang="it-IT" dirty="0" smtClean="0"/>
              <a:t> </a:t>
            </a:r>
            <a:r>
              <a:rPr lang="it-IT" dirty="0"/>
              <a:t>Lascia il suo posto e gira per </a:t>
            </a:r>
            <a:r>
              <a:rPr lang="it-IT" dirty="0" smtClean="0"/>
              <a:t>l’aula</a:t>
            </a:r>
          </a:p>
          <a:p>
            <a:pPr marL="525780" indent="-457200">
              <a:lnSpc>
                <a:spcPct val="150000"/>
              </a:lnSpc>
              <a:buAutoNum type="arabicParenR"/>
            </a:pPr>
            <a:r>
              <a:rPr lang="it-IT" dirty="0" smtClean="0"/>
              <a:t> </a:t>
            </a:r>
            <a:r>
              <a:rPr lang="it-IT" dirty="0"/>
              <a:t>Lascia il suo posto e va fuori dall’aula</a:t>
            </a:r>
          </a:p>
        </p:txBody>
      </p:sp>
    </p:spTree>
    <p:extLst>
      <p:ext uri="{BB962C8B-B14F-4D97-AF65-F5344CB8AC3E}">
        <p14:creationId xmlns:p14="http://schemas.microsoft.com/office/powerpoint/2010/main" val="9545026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Osservazione sistematica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b="1" dirty="0"/>
              <a:t>S</a:t>
            </a:r>
            <a:r>
              <a:rPr lang="it-IT" b="1" dirty="0" smtClean="0"/>
              <a:t>celta </a:t>
            </a:r>
            <a:r>
              <a:rPr lang="it-IT" b="1" dirty="0"/>
              <a:t>del parametro </a:t>
            </a:r>
            <a:endParaRPr lang="it-IT" b="1" dirty="0" smtClean="0"/>
          </a:p>
          <a:p>
            <a:pPr marL="68580" indent="0">
              <a:lnSpc>
                <a:spcPct val="150000"/>
              </a:lnSpc>
              <a:buNone/>
            </a:pPr>
            <a:r>
              <a:rPr lang="it-IT" dirty="0"/>
              <a:t>S</a:t>
            </a:r>
            <a:r>
              <a:rPr lang="it-IT" dirty="0" smtClean="0"/>
              <a:t>celta </a:t>
            </a:r>
            <a:r>
              <a:rPr lang="it-IT" dirty="0"/>
              <a:t>del parametro più adatto per descrivere il comportamento </a:t>
            </a:r>
            <a:endParaRPr lang="it-IT" dirty="0" smtClean="0"/>
          </a:p>
          <a:p>
            <a:pPr marL="68580" indent="0" algn="ctr">
              <a:lnSpc>
                <a:spcPct val="150000"/>
              </a:lnSpc>
              <a:buNone/>
            </a:pPr>
            <a:r>
              <a:rPr lang="it-IT" b="1" dirty="0" smtClean="0"/>
              <a:t>Frequenza</a:t>
            </a:r>
            <a:r>
              <a:rPr lang="it-IT" b="1" dirty="0"/>
              <a:t>, durata e intensità</a:t>
            </a:r>
          </a:p>
        </p:txBody>
      </p:sp>
    </p:spTree>
    <p:extLst>
      <p:ext uri="{BB962C8B-B14F-4D97-AF65-F5344CB8AC3E}">
        <p14:creationId xmlns:p14="http://schemas.microsoft.com/office/powerpoint/2010/main" val="15929444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Osservazione sistematica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204864"/>
            <a:ext cx="7344932" cy="403244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it-IT" dirty="0" smtClean="0"/>
              <a:t>Costruzione di una griglia di osservazione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Stabilire </a:t>
            </a:r>
            <a:r>
              <a:rPr lang="it-IT" dirty="0"/>
              <a:t>per quanto tempo e quando osservare </a:t>
            </a:r>
            <a:r>
              <a:rPr lang="it-IT" dirty="0" smtClean="0"/>
              <a:t>i </a:t>
            </a:r>
            <a:r>
              <a:rPr lang="it-IT" dirty="0"/>
              <a:t>comportamenti in ogni sessione di osservazione </a:t>
            </a: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Il </a:t>
            </a:r>
            <a:r>
              <a:rPr lang="it-IT" dirty="0"/>
              <a:t>tempo deve rimanere sempre uguale, variando il tempo della giornata. Se decidiamo di osservare per 40 minuti dovranno essere sempre 40 minuti per avere dati confrontabili.</a:t>
            </a:r>
          </a:p>
        </p:txBody>
      </p:sp>
    </p:spTree>
    <p:extLst>
      <p:ext uri="{BB962C8B-B14F-4D97-AF65-F5344CB8AC3E}">
        <p14:creationId xmlns:p14="http://schemas.microsoft.com/office/powerpoint/2010/main" val="14555553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Osservazione sistematica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dirty="0" smtClean="0"/>
              <a:t>I </a:t>
            </a:r>
            <a:r>
              <a:rPr lang="it-IT" dirty="0"/>
              <a:t>dati ottenuti permettono la costruzione di una </a:t>
            </a:r>
            <a:r>
              <a:rPr lang="it-IT" b="1" dirty="0"/>
              <a:t>linea di base</a:t>
            </a:r>
            <a:r>
              <a:rPr lang="it-IT" dirty="0"/>
              <a:t> e vengono trasposti sugli assi cartesiani. </a:t>
            </a:r>
            <a:endParaRPr lang="it-IT" dirty="0" smtClean="0"/>
          </a:p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Questo </a:t>
            </a:r>
            <a:r>
              <a:rPr lang="it-IT" dirty="0"/>
              <a:t>permette di visualizzare l’andamento dei comportamenti giorno per giorno e di interpretare i dati. </a:t>
            </a:r>
          </a:p>
        </p:txBody>
      </p:sp>
    </p:spTree>
    <p:extLst>
      <p:ext uri="{BB962C8B-B14F-4D97-AF65-F5344CB8AC3E}">
        <p14:creationId xmlns:p14="http://schemas.microsoft.com/office/powerpoint/2010/main" val="24709415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Creare una baseline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2276872"/>
            <a:ext cx="7560840" cy="4032448"/>
          </a:xfrm>
        </p:spPr>
        <p:txBody>
          <a:bodyPr>
            <a:normAutofit fontScale="85000" lnSpcReduction="10000"/>
          </a:bodyPr>
          <a:lstStyle/>
          <a:p>
            <a:pPr marL="525780" indent="-457200">
              <a:lnSpc>
                <a:spcPct val="160000"/>
              </a:lnSpc>
              <a:buFont typeface="+mj-lt"/>
              <a:buAutoNum type="arabicPeriod"/>
            </a:pPr>
            <a:r>
              <a:rPr lang="it-IT" b="1" dirty="0" smtClean="0"/>
              <a:t>Formulare un’ipotesi </a:t>
            </a:r>
            <a:r>
              <a:rPr lang="it-IT" dirty="0" smtClean="0"/>
              <a:t>in cui si afferma che una o più variabili dipendenti provocano il cambiamento;</a:t>
            </a:r>
          </a:p>
          <a:p>
            <a:pPr marL="525780" indent="-457200">
              <a:lnSpc>
                <a:spcPct val="160000"/>
              </a:lnSpc>
              <a:buFont typeface="+mj-lt"/>
              <a:buAutoNum type="arabicPeriod"/>
            </a:pPr>
            <a:r>
              <a:rPr lang="it-IT" b="1" dirty="0" err="1" smtClean="0"/>
              <a:t>Pre</a:t>
            </a:r>
            <a:r>
              <a:rPr lang="it-IT" b="1" dirty="0" smtClean="0"/>
              <a:t>-test: </a:t>
            </a:r>
            <a:r>
              <a:rPr lang="it-IT" dirty="0" smtClean="0"/>
              <a:t>misurare la variabile dipendente prima dell’esperimento;</a:t>
            </a:r>
          </a:p>
          <a:p>
            <a:pPr marL="525780" indent="-457200">
              <a:lnSpc>
                <a:spcPct val="160000"/>
              </a:lnSpc>
              <a:buFont typeface="+mj-lt"/>
              <a:buAutoNum type="arabicPeriod"/>
            </a:pPr>
            <a:r>
              <a:rPr lang="it-IT" b="1" dirty="0" smtClean="0"/>
              <a:t>Introdurre </a:t>
            </a:r>
            <a:r>
              <a:rPr lang="it-IT" dirty="0" smtClean="0"/>
              <a:t>la variabile indipendente;</a:t>
            </a:r>
          </a:p>
          <a:p>
            <a:pPr marL="525780" indent="-457200">
              <a:lnSpc>
                <a:spcPct val="160000"/>
              </a:lnSpc>
              <a:buFont typeface="+mj-lt"/>
              <a:buAutoNum type="arabicPeriod"/>
            </a:pPr>
            <a:r>
              <a:rPr lang="it-IT" b="1" dirty="0" smtClean="0"/>
              <a:t>Post-test </a:t>
            </a:r>
            <a:r>
              <a:rPr lang="it-IT" dirty="0" smtClean="0"/>
              <a:t>misurare la variabile dipendente per verificare se essa si è modificata in seguito all’azione della variabile indipendente.</a:t>
            </a:r>
            <a:endParaRPr lang="it-IT" b="1" dirty="0" smtClean="0"/>
          </a:p>
          <a:p>
            <a:pPr marL="525780" indent="-457200">
              <a:lnSpc>
                <a:spcPct val="160000"/>
              </a:lnSpc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191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- Antecedente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dirty="0" smtClean="0"/>
              <a:t>Stimolo o evento: Un cambiamento osservabile nell’ambiente che può influenzare quale comportamento verrà emesso.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Cambiando l’antecedente si può cambiare il comportamento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09213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ESERCITIAMOCI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Pensate al vostro bambino</a:t>
            </a:r>
          </a:p>
          <a:p>
            <a:r>
              <a:rPr lang="it-IT" dirty="0" smtClean="0"/>
              <a:t>Quale comportamento disadattivo ha la priorità?</a:t>
            </a:r>
          </a:p>
          <a:p>
            <a:r>
              <a:rPr lang="it-IT" dirty="0" smtClean="0"/>
              <a:t>Costruiamo un’osservazione sistematica;</a:t>
            </a:r>
          </a:p>
          <a:p>
            <a:r>
              <a:rPr lang="it-IT" dirty="0" smtClean="0"/>
              <a:t>Costruiamo un’analisi funzionale (ABC)</a:t>
            </a:r>
          </a:p>
          <a:p>
            <a:r>
              <a:rPr lang="it-IT" dirty="0" smtClean="0"/>
              <a:t>Osserviamo i dati</a:t>
            </a:r>
          </a:p>
          <a:p>
            <a:r>
              <a:rPr lang="it-IT" dirty="0" smtClean="0"/>
              <a:t>Immaginiamo una strategia di intervento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049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- Antecedente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antecedenti ci permettono di sapere quando e quale tipo di comportamento verrà emesso, quindi cambiando l’antecedente possiamo cambiare il comportamento.</a:t>
            </a:r>
          </a:p>
          <a:p>
            <a:pPr marL="68580" indent="0">
              <a:buNone/>
            </a:pPr>
            <a:endParaRPr lang="it-IT" dirty="0" smtClean="0"/>
          </a:p>
          <a:p>
            <a:pPr marL="68580" indent="0">
              <a:buNone/>
            </a:pPr>
            <a:r>
              <a:rPr lang="it-IT" dirty="0" smtClean="0"/>
              <a:t>Esempio: Tenere gli oggetti preferiti in alto</a:t>
            </a:r>
          </a:p>
          <a:p>
            <a:pPr marL="68580" indent="0">
              <a:buNone/>
            </a:pPr>
            <a:r>
              <a:rPr lang="it-IT" dirty="0"/>
              <a:t>	</a:t>
            </a:r>
            <a:r>
              <a:rPr lang="it-IT" dirty="0" smtClean="0"/>
              <a:t> modifica l’ambiente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733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 - Comportamento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it-IT" dirty="0" smtClean="0"/>
              <a:t>E’ qualsiasi cosa una persona dice o fa, è ogni interazione dell’organismo con l’ambiente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Va descritto in modo operazionale non interpretativa, descritto in modo che chiunque altro capisca la stessa cosa. 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it-IT" dirty="0" smtClean="0"/>
              <a:t>Ad esempio: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it-IT" b="1" dirty="0" smtClean="0"/>
              <a:t>NO</a:t>
            </a:r>
            <a:r>
              <a:rPr lang="it-IT" dirty="0" smtClean="0"/>
              <a:t>: Stefano è autolesionista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it-IT" b="1" dirty="0" smtClean="0"/>
              <a:t>SI</a:t>
            </a:r>
            <a:r>
              <a:rPr lang="it-IT" dirty="0" smtClean="0"/>
              <a:t>: Stefano si morde il dorso della mano destra</a:t>
            </a:r>
          </a:p>
          <a:p>
            <a:pPr marL="68580" indent="0">
              <a:lnSpc>
                <a:spcPct val="150000"/>
              </a:lnSpc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056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 - Comportamento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323652"/>
            <a:ext cx="6777201" cy="3841652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 smtClean="0"/>
              <a:t>Topografia:</a:t>
            </a:r>
            <a:r>
              <a:rPr lang="it-IT" dirty="0"/>
              <a:t> </a:t>
            </a:r>
            <a:r>
              <a:rPr lang="it-IT" dirty="0" smtClean="0"/>
              <a:t>forma del comportamento</a:t>
            </a:r>
          </a:p>
          <a:p>
            <a:pPr marL="68580" indent="0" algn="ctr">
              <a:buNone/>
            </a:pPr>
            <a:r>
              <a:rPr lang="it-IT" i="1" dirty="0" smtClean="0"/>
              <a:t>Bere acqua</a:t>
            </a:r>
          </a:p>
          <a:p>
            <a:pPr marL="68580" indent="0" algn="ctr">
              <a:buNone/>
            </a:pPr>
            <a:r>
              <a:rPr lang="it-IT" i="1" dirty="0" smtClean="0"/>
              <a:t>Spalmarsi la crema</a:t>
            </a:r>
          </a:p>
          <a:p>
            <a:pPr marL="68580" indent="0" algn="ctr">
              <a:buNone/>
            </a:pPr>
            <a:r>
              <a:rPr lang="it-IT" i="1" dirty="0" smtClean="0"/>
              <a:t>Ecolalia</a:t>
            </a:r>
          </a:p>
          <a:p>
            <a:pPr marL="68580" indent="0">
              <a:buNone/>
            </a:pPr>
            <a:r>
              <a:rPr lang="it-IT" b="1" dirty="0" smtClean="0"/>
              <a:t>Funzione: </a:t>
            </a:r>
            <a:r>
              <a:rPr lang="it-IT" dirty="0" smtClean="0"/>
              <a:t>perché si emette il comportamento (relazione tra comportamento e le conseguenze che produce)</a:t>
            </a:r>
          </a:p>
          <a:p>
            <a:pPr marL="68580" indent="0" algn="ctr">
              <a:buNone/>
            </a:pPr>
            <a:r>
              <a:rPr lang="it-IT" i="1" dirty="0" smtClean="0"/>
              <a:t>Chiamare una persona</a:t>
            </a:r>
          </a:p>
          <a:p>
            <a:pPr marL="68580" indent="0" algn="ctr">
              <a:buNone/>
            </a:pPr>
            <a:r>
              <a:rPr lang="it-IT" i="1" dirty="0" smtClean="0"/>
              <a:t>Mordersi la mano</a:t>
            </a:r>
          </a:p>
          <a:p>
            <a:pPr marL="68580" indent="0" algn="ctr">
              <a:buNone/>
            </a:pPr>
            <a:r>
              <a:rPr lang="it-IT" i="1" dirty="0" smtClean="0"/>
              <a:t>Aprire la porta</a:t>
            </a:r>
          </a:p>
          <a:p>
            <a:pPr marL="6858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178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 – La misurazione del comportamento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b="1" dirty="0" smtClean="0"/>
              <a:t>Durata</a:t>
            </a:r>
            <a:r>
              <a:rPr lang="it-IT" dirty="0" smtClean="0"/>
              <a:t>: tempo totale;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Frequenza</a:t>
            </a:r>
            <a:r>
              <a:rPr lang="it-IT" dirty="0" smtClean="0"/>
              <a:t>: numero di occorrenze/unità di tempo;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Latenza</a:t>
            </a:r>
            <a:r>
              <a:rPr lang="it-IT" dirty="0" smtClean="0"/>
              <a:t>: distanza tra stimolo e risposta;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Intensità</a:t>
            </a:r>
            <a:r>
              <a:rPr lang="it-IT" dirty="0" smtClean="0"/>
              <a:t>: forza della risposta.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0908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377</TotalTime>
  <Words>1952</Words>
  <Application>Microsoft Office PowerPoint</Application>
  <PresentationFormat>Presentazione su schermo (4:3)</PresentationFormat>
  <Paragraphs>226</Paragraphs>
  <Slides>50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1" baseType="lpstr">
      <vt:lpstr>Austin</vt:lpstr>
      <vt:lpstr>BES E DINTORNI</vt:lpstr>
      <vt:lpstr>ABA: Analisi Applicata del Comportamento</vt:lpstr>
      <vt:lpstr>Presentazione standard di PowerPoint</vt:lpstr>
      <vt:lpstr>Presentazione standard di PowerPoint</vt:lpstr>
      <vt:lpstr>A - Antecedente</vt:lpstr>
      <vt:lpstr>A - Antecedente</vt:lpstr>
      <vt:lpstr>B - Comportamento</vt:lpstr>
      <vt:lpstr>B - Comportamento</vt:lpstr>
      <vt:lpstr>B – La misurazione del comportamento</vt:lpstr>
      <vt:lpstr>C - Conseguenza</vt:lpstr>
      <vt:lpstr>C - Conseguenze</vt:lpstr>
      <vt:lpstr>C - Conseguenza</vt:lpstr>
      <vt:lpstr>C - Conseguenza</vt:lpstr>
      <vt:lpstr>C - Conseguenza</vt:lpstr>
      <vt:lpstr>Presentazione standard di PowerPoint</vt:lpstr>
      <vt:lpstr>Presentazione standard di PowerPoint</vt:lpstr>
      <vt:lpstr>Qualche esempio</vt:lpstr>
      <vt:lpstr>Il rinforzo deve essere:</vt:lpstr>
      <vt:lpstr>La punizione</vt:lpstr>
      <vt:lpstr>Presentazione standard di PowerPoint</vt:lpstr>
      <vt:lpstr>A proposito di punizione…</vt:lpstr>
      <vt:lpstr>Presentazione standard di PowerPoint</vt:lpstr>
      <vt:lpstr>Pratiche restrittive: </vt:lpstr>
      <vt:lpstr>Quando l’intervento non funziona?</vt:lpstr>
      <vt:lpstr>Analisi funzionale</vt:lpstr>
      <vt:lpstr>A cosa serve l’analisi funzionale?</vt:lpstr>
      <vt:lpstr>A cosa serve l’analisi funzionale?</vt:lpstr>
      <vt:lpstr>A cosa serve l’analisi funzionale?</vt:lpstr>
      <vt:lpstr>A cosa serve l’analisi funzionale?</vt:lpstr>
      <vt:lpstr>A cosa serve l’analisi funzionale?</vt:lpstr>
      <vt:lpstr>A cosa serve l’analisi funzionale?</vt:lpstr>
      <vt:lpstr>A cosa serve l’analisi funzionale?</vt:lpstr>
      <vt:lpstr>Funzione di un comportamento</vt:lpstr>
      <vt:lpstr>Classi funzionali del comportamento</vt:lpstr>
      <vt:lpstr>Attirare l’attenzione Strategie di intervento</vt:lpstr>
      <vt:lpstr>Stimolazione sensoriale Strategie di intervento</vt:lpstr>
      <vt:lpstr>Evitamento da compito/fuga Strategie di intervento</vt:lpstr>
      <vt:lpstr>  Eccesso di input sensoriali Strategie di intervento </vt:lpstr>
      <vt:lpstr>L’analisi funzionale serve a:</vt:lpstr>
      <vt:lpstr>Analisi funzionale</vt:lpstr>
      <vt:lpstr>Presentazione standard di PowerPoint</vt:lpstr>
      <vt:lpstr>Analisi funzionale</vt:lpstr>
      <vt:lpstr>Osservazione sistematica</vt:lpstr>
      <vt:lpstr>Osservazione sistematica</vt:lpstr>
      <vt:lpstr>Osservazione sistematica</vt:lpstr>
      <vt:lpstr>Osservazione sistematica</vt:lpstr>
      <vt:lpstr>Osservazione sistematica</vt:lpstr>
      <vt:lpstr>Osservazione sistematica</vt:lpstr>
      <vt:lpstr>Creare una baseline</vt:lpstr>
      <vt:lpstr>ESERCITIAMOCI</vt:lpstr>
    </vt:vector>
  </TitlesOfParts>
  <Company>Administrator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 E DINTORNI</dc:title>
  <dc:creator>user</dc:creator>
  <cp:lastModifiedBy>user</cp:lastModifiedBy>
  <cp:revision>51</cp:revision>
  <dcterms:created xsi:type="dcterms:W3CDTF">2017-06-11T09:40:19Z</dcterms:created>
  <dcterms:modified xsi:type="dcterms:W3CDTF">2017-06-12T18:18:30Z</dcterms:modified>
</cp:coreProperties>
</file>