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6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6" r:id="rId31"/>
    <p:sldId id="285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>
        <p:scale>
          <a:sx n="77" d="100"/>
          <a:sy n="77" d="100"/>
        </p:scale>
        <p:origin x="-1176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A90C-EFFD-46FD-B4EF-3627B89259D8}" type="datetimeFigureOut">
              <a:rPr lang="it-IT" smtClean="0"/>
              <a:t>01/06/2017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F7E66-D800-43E4-9ACD-59CC1798EE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7695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A90C-EFFD-46FD-B4EF-3627B89259D8}" type="datetimeFigureOut">
              <a:rPr lang="it-IT" smtClean="0"/>
              <a:t>01/06/2017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F7E66-D800-43E4-9ACD-59CC1798EE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7683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A90C-EFFD-46FD-B4EF-3627B89259D8}" type="datetimeFigureOut">
              <a:rPr lang="it-IT" smtClean="0"/>
              <a:t>01/06/2017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F7E66-D800-43E4-9ACD-59CC1798EE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8097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A90C-EFFD-46FD-B4EF-3627B89259D8}" type="datetimeFigureOut">
              <a:rPr lang="it-IT" smtClean="0"/>
              <a:t>01/06/2017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F7E66-D800-43E4-9ACD-59CC1798EE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700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A90C-EFFD-46FD-B4EF-3627B89259D8}" type="datetimeFigureOut">
              <a:rPr lang="it-IT" smtClean="0"/>
              <a:t>01/06/2017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F7E66-D800-43E4-9ACD-59CC1798EE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7089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A90C-EFFD-46FD-B4EF-3627B89259D8}" type="datetimeFigureOut">
              <a:rPr lang="it-IT" smtClean="0"/>
              <a:t>01/06/2017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F7E66-D800-43E4-9ACD-59CC1798EE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6846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A90C-EFFD-46FD-B4EF-3627B89259D8}" type="datetimeFigureOut">
              <a:rPr lang="it-IT" smtClean="0"/>
              <a:t>01/06/2017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F7E66-D800-43E4-9ACD-59CC1798EE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5924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A90C-EFFD-46FD-B4EF-3627B89259D8}" type="datetimeFigureOut">
              <a:rPr lang="it-IT" smtClean="0"/>
              <a:t>01/06/2017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F7E66-D800-43E4-9ACD-59CC1798EE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319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A90C-EFFD-46FD-B4EF-3627B89259D8}" type="datetimeFigureOut">
              <a:rPr lang="it-IT" smtClean="0"/>
              <a:t>01/06/2017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F7E66-D800-43E4-9ACD-59CC1798EE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5762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A90C-EFFD-46FD-B4EF-3627B89259D8}" type="datetimeFigureOut">
              <a:rPr lang="it-IT" smtClean="0"/>
              <a:t>01/06/2017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F7E66-D800-43E4-9ACD-59CC1798EE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3496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A90C-EFFD-46FD-B4EF-3627B89259D8}" type="datetimeFigureOut">
              <a:rPr lang="it-IT" smtClean="0"/>
              <a:t>01/06/2017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F7E66-D800-43E4-9ACD-59CC1798EE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7406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5A90C-EFFD-46FD-B4EF-3627B89259D8}" type="datetimeFigureOut">
              <a:rPr lang="it-IT" smtClean="0"/>
              <a:t>01/06/2017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F7E66-D800-43E4-9ACD-59CC1798EE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5294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5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thesis Formazione Autism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4345" y="188640"/>
            <a:ext cx="3041831" cy="1859699"/>
          </a:xfrm>
          <a:prstGeom prst="rect">
            <a:avLst/>
          </a:prstGeom>
          <a:noFill/>
        </p:spPr>
      </p:pic>
      <p:pic>
        <p:nvPicPr>
          <p:cNvPr id="1026" name="Picture 2" descr="http://1.bp.blogspot.com/-AEbbfTkZFBs/TjlS1GIdD0I/AAAAAAAAEOA/-zzSwuU-eSw/s1600/lab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3373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ottotitolo 2"/>
          <p:cNvSpPr txBox="1">
            <a:spLocks/>
          </p:cNvSpPr>
          <p:nvPr/>
        </p:nvSpPr>
        <p:spPr>
          <a:xfrm>
            <a:off x="683568" y="4380946"/>
            <a:ext cx="7920880" cy="21443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4000" b="1" dirty="0" smtClean="0">
                <a:latin typeface="Candara" panose="020E0502030303020204" pitchFamily="34" charset="0"/>
              </a:rPr>
              <a:t>Istituto Comprensivo «P. Giannone»</a:t>
            </a:r>
          </a:p>
          <a:p>
            <a:pPr algn="r"/>
            <a:endParaRPr lang="it-IT" sz="4000" b="1" dirty="0" smtClean="0">
              <a:latin typeface="Candara" panose="020E050203030302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627784" y="2204864"/>
            <a:ext cx="6159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Candara" panose="020E0502030303020204" pitchFamily="34" charset="0"/>
              </a:rPr>
              <a:t>BES E DINTORNI </a:t>
            </a:r>
            <a:endParaRPr lang="it-IT" sz="32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90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it-IT" dirty="0" smtClean="0">
                <a:latin typeface="Candara" panose="020E0502030303020204" pitchFamily="34" charset="0"/>
              </a:rPr>
              <a:t>Errori non fonologici</a:t>
            </a:r>
            <a:endParaRPr lang="it-IT" dirty="0">
              <a:latin typeface="Candara" panose="020E050203030302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it-IT" sz="2000" dirty="0" smtClean="0">
                <a:latin typeface="Candara" panose="020E0502030303020204" pitchFamily="34" charset="0"/>
              </a:rPr>
              <a:t>Sono </a:t>
            </a:r>
            <a:r>
              <a:rPr lang="it-IT" sz="2000" dirty="0">
                <a:latin typeface="Candara" panose="020E0502030303020204" pitchFamily="34" charset="0"/>
              </a:rPr>
              <a:t>errori nella rappresentazione ortografica </a:t>
            </a:r>
            <a:r>
              <a:rPr lang="it-IT" sz="2000" dirty="0" smtClean="0">
                <a:latin typeface="Candara" panose="020E0502030303020204" pitchFamily="34" charset="0"/>
              </a:rPr>
              <a:t>delle </a:t>
            </a:r>
            <a:r>
              <a:rPr lang="it-IT" sz="2000" dirty="0">
                <a:latin typeface="Candara" panose="020E0502030303020204" pitchFamily="34" charset="0"/>
              </a:rPr>
              <a:t>parole, senza errori nel rapporto tra fonemi e </a:t>
            </a:r>
            <a:r>
              <a:rPr lang="it-IT" sz="2000" dirty="0" smtClean="0">
                <a:latin typeface="Candara" panose="020E0502030303020204" pitchFamily="34" charset="0"/>
              </a:rPr>
              <a:t>grafemi: </a:t>
            </a:r>
          </a:p>
          <a:p>
            <a:pPr marL="0" indent="0">
              <a:lnSpc>
                <a:spcPct val="150000"/>
              </a:lnSpc>
              <a:buNone/>
            </a:pPr>
            <a:endParaRPr lang="it-IT" sz="2000" dirty="0">
              <a:latin typeface="Candara" panose="020E0502030303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2000" dirty="0">
                <a:latin typeface="Candara" panose="020E0502030303020204" pitchFamily="34" charset="0"/>
              </a:rPr>
              <a:t>Separazioni illegali (“in </a:t>
            </a:r>
            <a:r>
              <a:rPr lang="it-IT" sz="2000" dirty="0" err="1">
                <a:latin typeface="Candara" panose="020E0502030303020204" pitchFamily="34" charset="0"/>
              </a:rPr>
              <a:t>sieme</a:t>
            </a:r>
            <a:r>
              <a:rPr lang="it-IT" sz="2000" dirty="0">
                <a:latin typeface="Candara" panose="020E0502030303020204" pitchFamily="34" charset="0"/>
              </a:rPr>
              <a:t>” per “insieme) </a:t>
            </a:r>
          </a:p>
          <a:p>
            <a:pPr>
              <a:lnSpc>
                <a:spcPct val="150000"/>
              </a:lnSpc>
            </a:pPr>
            <a:r>
              <a:rPr lang="it-IT" sz="2000" dirty="0" smtClean="0">
                <a:latin typeface="Candara" panose="020E0502030303020204" pitchFamily="34" charset="0"/>
              </a:rPr>
              <a:t>Fusioni </a:t>
            </a:r>
            <a:r>
              <a:rPr lang="it-IT" sz="2000" dirty="0">
                <a:latin typeface="Candara" panose="020E0502030303020204" pitchFamily="34" charset="0"/>
              </a:rPr>
              <a:t>illegali (“</a:t>
            </a:r>
            <a:r>
              <a:rPr lang="it-IT" sz="2000" dirty="0" err="1">
                <a:latin typeface="Candara" panose="020E0502030303020204" pitchFamily="34" charset="0"/>
              </a:rPr>
              <a:t>lacqua</a:t>
            </a:r>
            <a:r>
              <a:rPr lang="it-IT" sz="2000" dirty="0">
                <a:latin typeface="Candara" panose="020E0502030303020204" pitchFamily="34" charset="0"/>
              </a:rPr>
              <a:t>” per “l’acqua”) </a:t>
            </a:r>
          </a:p>
          <a:p>
            <a:pPr>
              <a:lnSpc>
                <a:spcPct val="150000"/>
              </a:lnSpc>
            </a:pPr>
            <a:r>
              <a:rPr lang="it-IT" sz="2000" dirty="0" smtClean="0">
                <a:latin typeface="Candara" panose="020E0502030303020204" pitchFamily="34" charset="0"/>
              </a:rPr>
              <a:t>Errori </a:t>
            </a:r>
            <a:r>
              <a:rPr lang="it-IT" sz="2000" dirty="0">
                <a:latin typeface="Candara" panose="020E0502030303020204" pitchFamily="34" charset="0"/>
              </a:rPr>
              <a:t>di omofoni non omografi (</a:t>
            </a:r>
            <a:r>
              <a:rPr lang="it-IT" sz="2000" dirty="0" err="1">
                <a:latin typeface="Candara" panose="020E0502030303020204" pitchFamily="34" charset="0"/>
              </a:rPr>
              <a:t>quore</a:t>
            </a:r>
            <a:r>
              <a:rPr lang="it-IT" sz="2000" dirty="0">
                <a:latin typeface="Candara" panose="020E0502030303020204" pitchFamily="34" charset="0"/>
              </a:rPr>
              <a:t> per cuore) </a:t>
            </a:r>
          </a:p>
          <a:p>
            <a:pPr>
              <a:lnSpc>
                <a:spcPct val="150000"/>
              </a:lnSpc>
            </a:pPr>
            <a:r>
              <a:rPr lang="it-IT" sz="2000" dirty="0" smtClean="0">
                <a:latin typeface="Candara" panose="020E0502030303020204" pitchFamily="34" charset="0"/>
              </a:rPr>
              <a:t>Omissione </a:t>
            </a:r>
            <a:r>
              <a:rPr lang="it-IT" sz="2000" dirty="0">
                <a:latin typeface="Candara" panose="020E0502030303020204" pitchFamily="34" charset="0"/>
              </a:rPr>
              <a:t>o aggiunta di h (“ha casa” per “a casa”) </a:t>
            </a:r>
          </a:p>
          <a:p>
            <a:pPr>
              <a:lnSpc>
                <a:spcPct val="150000"/>
              </a:lnSpc>
            </a:pPr>
            <a:r>
              <a:rPr lang="it-IT" sz="2000" dirty="0" smtClean="0">
                <a:latin typeface="Candara" panose="020E0502030303020204" pitchFamily="34" charset="0"/>
              </a:rPr>
              <a:t>Grafemi </a:t>
            </a:r>
            <a:r>
              <a:rPr lang="it-IT" sz="2000" dirty="0">
                <a:latin typeface="Candara" panose="020E0502030303020204" pitchFamily="34" charset="0"/>
              </a:rPr>
              <a:t>inesatti o incompleti (</a:t>
            </a:r>
            <a:r>
              <a:rPr lang="it-IT" sz="2000" dirty="0" err="1">
                <a:latin typeface="Candara" panose="020E0502030303020204" pitchFamily="34" charset="0"/>
              </a:rPr>
              <a:t>gnia</a:t>
            </a:r>
            <a:r>
              <a:rPr lang="it-IT" sz="2000" dirty="0">
                <a:latin typeface="Candara" panose="020E0502030303020204" pitchFamily="34" charset="0"/>
              </a:rPr>
              <a:t>/</a:t>
            </a:r>
            <a:r>
              <a:rPr lang="it-IT" sz="2000" dirty="0" err="1">
                <a:latin typeface="Candara" panose="020E0502030303020204" pitchFamily="34" charset="0"/>
              </a:rPr>
              <a:t>gna</a:t>
            </a:r>
            <a:r>
              <a:rPr lang="it-IT" sz="2000" dirty="0">
                <a:latin typeface="Candara" panose="020E0502030303020204" pitchFamily="34" charset="0"/>
              </a:rPr>
              <a:t>, </a:t>
            </a:r>
            <a:r>
              <a:rPr lang="it-IT" sz="2000" dirty="0" err="1">
                <a:latin typeface="Candara" panose="020E0502030303020204" pitchFamily="34" charset="0"/>
              </a:rPr>
              <a:t>gla</a:t>
            </a:r>
            <a:r>
              <a:rPr lang="it-IT" sz="2000" dirty="0">
                <a:latin typeface="Candara" panose="020E0502030303020204" pitchFamily="34" charset="0"/>
              </a:rPr>
              <a:t>/glia) </a:t>
            </a:r>
          </a:p>
          <a:p>
            <a:pPr marL="0" indent="0">
              <a:lnSpc>
                <a:spcPct val="150000"/>
              </a:lnSpc>
              <a:buNone/>
            </a:pPr>
            <a:endParaRPr lang="it-IT" sz="2000" dirty="0">
              <a:latin typeface="Candara" panose="020E0502030303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it-IT" sz="2000" dirty="0">
              <a:latin typeface="Candara" panose="020E0502030303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112" y="14427"/>
            <a:ext cx="2978419" cy="16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954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Candara" panose="020E0502030303020204" pitchFamily="34" charset="0"/>
              </a:rPr>
              <a:t>Altri errori</a:t>
            </a:r>
            <a:endParaRPr lang="it-IT" dirty="0">
              <a:latin typeface="Candara" panose="020E050203030302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it-IT" sz="2000" dirty="0" smtClean="0">
                <a:latin typeface="Candara" panose="020E0502030303020204" pitchFamily="34" charset="0"/>
              </a:rPr>
              <a:t>Errori di accenti e doppie ( fonetici ):</a:t>
            </a:r>
            <a:endParaRPr lang="it-IT" sz="2000" dirty="0">
              <a:latin typeface="Candara" panose="020E0502030303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2000" dirty="0">
                <a:latin typeface="Candara" panose="020E0502030303020204" pitchFamily="34" charset="0"/>
              </a:rPr>
              <a:t>Omissione/aggiunta di </a:t>
            </a:r>
            <a:r>
              <a:rPr lang="it-IT" sz="2000" dirty="0" smtClean="0">
                <a:latin typeface="Candara" panose="020E0502030303020204" pitchFamily="34" charset="0"/>
              </a:rPr>
              <a:t>accento (“</a:t>
            </a:r>
            <a:r>
              <a:rPr lang="it-IT" sz="2000" dirty="0" err="1">
                <a:latin typeface="Candara" panose="020E0502030303020204" pitchFamily="34" charset="0"/>
              </a:rPr>
              <a:t>perche</a:t>
            </a:r>
            <a:r>
              <a:rPr lang="it-IT" sz="2000" dirty="0">
                <a:latin typeface="Candara" panose="020E0502030303020204" pitchFamily="34" charset="0"/>
              </a:rPr>
              <a:t>” per “perché” </a:t>
            </a:r>
            <a:r>
              <a:rPr lang="it-IT" sz="2000" dirty="0" smtClean="0">
                <a:latin typeface="Candara" panose="020E0502030303020204" pitchFamily="34" charset="0"/>
              </a:rPr>
              <a:t>)</a:t>
            </a:r>
            <a:endParaRPr lang="it-IT" sz="2000" dirty="0">
              <a:latin typeface="Candara" panose="020E0502030303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2000" dirty="0" smtClean="0">
                <a:latin typeface="Candara" panose="020E0502030303020204" pitchFamily="34" charset="0"/>
              </a:rPr>
              <a:t>Omissione </a:t>
            </a:r>
            <a:r>
              <a:rPr lang="it-IT" sz="2000" dirty="0">
                <a:latin typeface="Candara" panose="020E0502030303020204" pitchFamily="34" charset="0"/>
              </a:rPr>
              <a:t>o aggiunta di doppia (“pala” per “palla”) </a:t>
            </a:r>
          </a:p>
          <a:p>
            <a:pPr>
              <a:lnSpc>
                <a:spcPct val="150000"/>
              </a:lnSpc>
            </a:pPr>
            <a:endParaRPr lang="it-IT" sz="2000" dirty="0">
              <a:latin typeface="Candara" panose="020E0502030303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4365104"/>
            <a:ext cx="1653293" cy="195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88005">
            <a:off x="1220411" y="4532201"/>
            <a:ext cx="1289226" cy="128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5" t="4042" r="14512" b="4828"/>
          <a:stretch/>
        </p:blipFill>
        <p:spPr bwMode="auto">
          <a:xfrm rot="1676902">
            <a:off x="6553875" y="4518715"/>
            <a:ext cx="1337719" cy="134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24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>
                <a:latin typeface="Candara" panose="020E0502030303020204" pitchFamily="34" charset="0"/>
              </a:rPr>
              <a:t>Dati normativi per la valutazione degli errori totali</a:t>
            </a:r>
            <a:endParaRPr lang="it-IT" sz="3200" dirty="0">
              <a:latin typeface="Candara" panose="020E0502030303020204" pitchFamily="34" charset="0"/>
            </a:endParaRPr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1" t="14574" r="27066" b="52549"/>
          <a:stretch/>
        </p:blipFill>
        <p:spPr bwMode="auto">
          <a:xfrm>
            <a:off x="539552" y="2636912"/>
            <a:ext cx="826159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663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>
                <a:latin typeface="Candara" panose="020E0502030303020204" pitchFamily="34" charset="0"/>
              </a:rPr>
              <a:t>Valutazione della comprensione del testo</a:t>
            </a:r>
            <a:endParaRPr lang="it-IT" sz="3600" dirty="0">
              <a:latin typeface="Candara" panose="020E0502030303020204" pitchFamily="34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4" t="18778" r="11690" b="150"/>
          <a:stretch/>
        </p:blipFill>
        <p:spPr bwMode="auto">
          <a:xfrm>
            <a:off x="395536" y="1700808"/>
            <a:ext cx="485697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7" t="19295" r="19134"/>
          <a:stretch/>
        </p:blipFill>
        <p:spPr bwMode="auto">
          <a:xfrm>
            <a:off x="5436096" y="1844824"/>
            <a:ext cx="3294184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843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dirty="0" smtClean="0">
                <a:latin typeface="Candara" panose="020E0502030303020204" pitchFamily="34" charset="0"/>
              </a:rPr>
              <a:t>Come somministrare…</a:t>
            </a:r>
            <a:endParaRPr lang="it-IT" dirty="0">
              <a:latin typeface="Candara" panose="020E050203030302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it-IT" sz="2000" dirty="0" smtClean="0">
                <a:latin typeface="Candara" panose="020E0502030303020204" pitchFamily="34" charset="0"/>
              </a:rPr>
              <a:t>Distribuire </a:t>
            </a:r>
            <a:r>
              <a:rPr lang="it-IT" sz="2000" dirty="0">
                <a:latin typeface="Candara" panose="020E0502030303020204" pitchFamily="34" charset="0"/>
              </a:rPr>
              <a:t>il materiale, far scrivere nome, cognome, classe e </a:t>
            </a:r>
            <a:r>
              <a:rPr lang="it-IT" sz="2000" dirty="0" smtClean="0">
                <a:latin typeface="Candara" panose="020E0502030303020204" pitchFamily="34" charset="0"/>
              </a:rPr>
              <a:t>data;</a:t>
            </a:r>
            <a:endParaRPr lang="it-IT" sz="2000" dirty="0">
              <a:latin typeface="Candara" panose="020E0502030303020204" pitchFamily="34" charset="0"/>
            </a:endParaRPr>
          </a:p>
          <a:p>
            <a:r>
              <a:rPr lang="it-IT" sz="2000" dirty="0">
                <a:latin typeface="Candara" panose="020E0502030303020204" pitchFamily="34" charset="0"/>
              </a:rPr>
              <a:t>Spiegare che il fascicolo contiene un brano e delle domande; serve per vedere se i bambini sono capaci di comprendere bene quello che </a:t>
            </a:r>
            <a:r>
              <a:rPr lang="it-IT" sz="2000" dirty="0" smtClean="0">
                <a:latin typeface="Candara" panose="020E0502030303020204" pitchFamily="34" charset="0"/>
              </a:rPr>
              <a:t>leggono;</a:t>
            </a:r>
            <a:endParaRPr lang="it-IT" sz="2000" dirty="0">
              <a:latin typeface="Candara" panose="020E0502030303020204" pitchFamily="34" charset="0"/>
            </a:endParaRPr>
          </a:p>
          <a:p>
            <a:r>
              <a:rPr lang="it-IT" sz="2000" dirty="0">
                <a:latin typeface="Candara" panose="020E0502030303020204" pitchFamily="34" charset="0"/>
              </a:rPr>
              <a:t>Per ogni domanda ci sono tre risposte; i bambini dovranno trovare l’unica giusta in base a quanto scritto nel brano. In caso di incertezza, dovranno scegliere la risposta che sembra più giusta, dopo aver controllato il </a:t>
            </a:r>
            <a:r>
              <a:rPr lang="it-IT" sz="2000" dirty="0" smtClean="0">
                <a:latin typeface="Candara" panose="020E0502030303020204" pitchFamily="34" charset="0"/>
              </a:rPr>
              <a:t>brano</a:t>
            </a:r>
            <a:r>
              <a:rPr lang="it-IT" sz="2000" dirty="0">
                <a:latin typeface="Candara" panose="020E0502030303020204" pitchFamily="34" charset="0"/>
              </a:rPr>
              <a:t>;</a:t>
            </a:r>
            <a:endParaRPr lang="it-IT" sz="2000" dirty="0" smtClean="0">
              <a:latin typeface="Candara" panose="020E0502030303020204" pitchFamily="34" charset="0"/>
            </a:endParaRPr>
          </a:p>
          <a:p>
            <a:r>
              <a:rPr lang="it-IT" sz="2000" dirty="0" smtClean="0">
                <a:latin typeface="Candara" panose="020E0502030303020204" pitchFamily="34" charset="0"/>
              </a:rPr>
              <a:t>Indicare </a:t>
            </a:r>
            <a:r>
              <a:rPr lang="it-IT" sz="2000" dirty="0">
                <a:latin typeface="Candara" panose="020E0502030303020204" pitchFamily="34" charset="0"/>
              </a:rPr>
              <a:t>che dovranno lavorare da soli, con calma, potranno tornare </a:t>
            </a:r>
            <a:r>
              <a:rPr lang="it-IT" sz="2000" dirty="0" smtClean="0">
                <a:latin typeface="Candara" panose="020E0502030303020204" pitchFamily="34" charset="0"/>
              </a:rPr>
              <a:t>a rivedere </a:t>
            </a:r>
            <a:r>
              <a:rPr lang="it-IT" sz="2000" dirty="0">
                <a:latin typeface="Candara" panose="020E0502030303020204" pitchFamily="34" charset="0"/>
              </a:rPr>
              <a:t>il brano quante volte vogliono e correggere delle risposte se si accorgono che non sono esatte. Ricordare di non avere fretta di consegnare! </a:t>
            </a:r>
          </a:p>
          <a:p>
            <a:r>
              <a:rPr lang="it-IT" sz="2000" dirty="0">
                <a:latin typeface="Candara" panose="020E0502030303020204" pitchFamily="34" charset="0"/>
              </a:rPr>
              <a:t>Aggiungere che a prova iniziata l’insegnante non potrà dare suggerimenti di nessun tipo, nemmeno sulle parole non </a:t>
            </a:r>
            <a:r>
              <a:rPr lang="it-IT" sz="2000" dirty="0" smtClean="0">
                <a:latin typeface="Candara" panose="020E0502030303020204" pitchFamily="34" charset="0"/>
              </a:rPr>
              <a:t>conosciute</a:t>
            </a:r>
            <a:r>
              <a:rPr lang="it-IT" sz="2000" dirty="0">
                <a:latin typeface="Candara" panose="020E0502030303020204" pitchFamily="34" charset="0"/>
              </a:rPr>
              <a:t>;</a:t>
            </a:r>
          </a:p>
          <a:p>
            <a:r>
              <a:rPr lang="it-IT" sz="2000" dirty="0" smtClean="0">
                <a:latin typeface="Candara" panose="020E0502030303020204" pitchFamily="34" charset="0"/>
              </a:rPr>
              <a:t>Far </a:t>
            </a:r>
            <a:r>
              <a:rPr lang="it-IT" sz="2000" dirty="0">
                <a:latin typeface="Candara" panose="020E0502030303020204" pitchFamily="34" charset="0"/>
              </a:rPr>
              <a:t>voltare la pagina sul brano e dare inizio alla </a:t>
            </a:r>
            <a:r>
              <a:rPr lang="it-IT" sz="2000" dirty="0" smtClean="0">
                <a:latin typeface="Candara" panose="020E0502030303020204" pitchFamily="34" charset="0"/>
              </a:rPr>
              <a:t>prova; </a:t>
            </a:r>
            <a:endParaRPr lang="it-IT" sz="2000" dirty="0">
              <a:latin typeface="Candara" panose="020E0502030303020204" pitchFamily="34" charset="0"/>
            </a:endParaRPr>
          </a:p>
          <a:p>
            <a:r>
              <a:rPr lang="it-IT" sz="2000" dirty="0" smtClean="0">
                <a:latin typeface="Candara" panose="020E0502030303020204" pitchFamily="34" charset="0"/>
              </a:rPr>
              <a:t>La </a:t>
            </a:r>
            <a:r>
              <a:rPr lang="it-IT" sz="2000" dirty="0">
                <a:latin typeface="Candara" panose="020E0502030303020204" pitchFamily="34" charset="0"/>
              </a:rPr>
              <a:t>prova viene completata abbastanza velocemente (da 5 a 20 minuti). </a:t>
            </a:r>
          </a:p>
          <a:p>
            <a:endParaRPr lang="it-IT" sz="2000" dirty="0">
              <a:latin typeface="Candara" panose="020E0502030303020204" pitchFamily="34" charset="0"/>
            </a:endParaRPr>
          </a:p>
          <a:p>
            <a:endParaRPr lang="it-IT" sz="2000" dirty="0">
              <a:latin typeface="Candara" panose="020E0502030303020204" pitchFamily="34" charset="0"/>
            </a:endParaRPr>
          </a:p>
          <a:p>
            <a:endParaRPr lang="it-IT" sz="2000" dirty="0">
              <a:latin typeface="Candara" panose="020E0502030303020204" pitchFamily="34" charset="0"/>
            </a:endParaRPr>
          </a:p>
          <a:p>
            <a:endParaRPr lang="it-IT" sz="2000" dirty="0">
              <a:latin typeface="Candara" panose="020E0502030303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7" r="12003" b="6586"/>
          <a:stretch/>
        </p:blipFill>
        <p:spPr bwMode="auto">
          <a:xfrm rot="20843054">
            <a:off x="224625" y="140946"/>
            <a:ext cx="1563952" cy="140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77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Assegnazione del punteggio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Si </a:t>
            </a:r>
            <a:r>
              <a:rPr lang="it-IT" dirty="0"/>
              <a:t>assegna 1 punto per ogni risposta esatta. </a:t>
            </a:r>
          </a:p>
          <a:p>
            <a:r>
              <a:rPr lang="it-IT" dirty="0" smtClean="0"/>
              <a:t>La </a:t>
            </a:r>
            <a:r>
              <a:rPr lang="it-IT" dirty="0"/>
              <a:t>prova non va assolutamente corretta con i bambini: potrebbe essere utilizzata dai servizi per un controllo, o come re-test alla fine di un trattamento. </a:t>
            </a:r>
          </a:p>
          <a:p>
            <a:endParaRPr lang="it-IT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149080"/>
            <a:ext cx="2880320" cy="216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31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>
                <a:latin typeface="Candara" panose="020E0502030303020204" pitchFamily="34" charset="0"/>
              </a:rPr>
              <a:t>Dati normativi per la valutazione degli errori totali</a:t>
            </a:r>
            <a:endParaRPr lang="it-IT" dirty="0"/>
          </a:p>
        </p:txBody>
      </p:sp>
      <p:graphicFrame>
        <p:nvGraphicFramePr>
          <p:cNvPr id="6" name="Segnaposto contenut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5587873"/>
              </p:ext>
            </p:extLst>
          </p:nvPr>
        </p:nvGraphicFramePr>
        <p:xfrm>
          <a:off x="395536" y="1844824"/>
          <a:ext cx="8424936" cy="46805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3612"/>
                <a:gridCol w="1403612"/>
                <a:gridCol w="1404428"/>
                <a:gridCol w="1404428"/>
                <a:gridCol w="1404428"/>
                <a:gridCol w="1404428"/>
              </a:tblGrid>
              <a:tr h="4968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Testo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CPR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PS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RA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RII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968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I Intermedia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Domande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14 e 15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Da 10 a 13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8 e 9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Fino a 7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266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I Finale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La fiaba dello scoiattolo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9 e 10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Da 5 a 8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3 e 4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Fino a 2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266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II Iniziale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La fiaba del tappeto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10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Da 7 a 9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5 e 6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Fino a 4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266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II Intermedia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La volpe e il boscaiolo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10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Da 7 a 9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5 e 6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Fino a 4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266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II Finale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Il nanetto che voleva la pera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9 e 10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7 e 8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5 e 6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Fino a 4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266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III Iniziale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Storia di uno sbadiglio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9 e 10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Da 5 a 8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3 e 4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Fino a 2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266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III Intermedia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L’asino nel fiume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9 e 10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7 e 8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5 e 6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Fino a 4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266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III Finale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Il mercante derubato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9 e 10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7 e 8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5 e 6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Fino a 4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950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78112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it-IT" sz="2000" dirty="0" smtClean="0">
                <a:latin typeface="Candara" panose="020E0502030303020204" pitchFamily="34" charset="0"/>
              </a:rPr>
              <a:t>E</a:t>
            </a:r>
            <a:r>
              <a:rPr lang="it-IT" sz="2000" dirty="0">
                <a:latin typeface="Candara" panose="020E0502030303020204" pitchFamily="34" charset="0"/>
              </a:rPr>
              <a:t>’ una prova individuale. </a:t>
            </a:r>
            <a:endParaRPr lang="it-IT" sz="2000" dirty="0" smtClean="0">
              <a:latin typeface="Candara" panose="020E0502030303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2000" dirty="0" smtClean="0">
                <a:latin typeface="Candara" panose="020E0502030303020204" pitchFamily="34" charset="0"/>
              </a:rPr>
              <a:t>Richiede un ambiente tranquillo e silenzioso;</a:t>
            </a:r>
            <a:endParaRPr lang="it-IT" sz="2000" dirty="0">
              <a:latin typeface="Candara" panose="020E0502030303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2000" dirty="0" smtClean="0">
                <a:latin typeface="Candara" panose="020E0502030303020204" pitchFamily="34" charset="0"/>
              </a:rPr>
              <a:t>L’alunno </a:t>
            </a:r>
            <a:r>
              <a:rPr lang="it-IT" sz="2000" dirty="0">
                <a:latin typeface="Candara" panose="020E0502030303020204" pitchFamily="34" charset="0"/>
              </a:rPr>
              <a:t>ha il brano da leggere di fronte a sé, mentre l’esaminatore ha il foglio di registrazione (copia del brano con la numerazione progressiva del numero di sillabe alla fine di ogni riga), matita e cronometro. </a:t>
            </a:r>
          </a:p>
          <a:p>
            <a:pPr>
              <a:lnSpc>
                <a:spcPct val="150000"/>
              </a:lnSpc>
            </a:pPr>
            <a:r>
              <a:rPr lang="it-IT" sz="2000" dirty="0" smtClean="0">
                <a:latin typeface="Candara" panose="020E0502030303020204" pitchFamily="34" charset="0"/>
              </a:rPr>
              <a:t>L’alunno </a:t>
            </a:r>
            <a:r>
              <a:rPr lang="it-IT" sz="2000" dirty="0">
                <a:latin typeface="Candara" panose="020E0502030303020204" pitchFamily="34" charset="0"/>
              </a:rPr>
              <a:t>viene invitato a leggere ad alta voce il brano relativo alla fase di verifica della sua classe, cercando di fare il numero minore possibile di errori e di leggere in maniera scorrevole e </a:t>
            </a:r>
            <a:r>
              <a:rPr lang="it-IT" sz="2000" dirty="0" smtClean="0">
                <a:latin typeface="Candara" panose="020E0502030303020204" pitchFamily="34" charset="0"/>
              </a:rPr>
              <a:t>spedita</a:t>
            </a:r>
            <a:r>
              <a:rPr lang="it-IT" sz="2000" dirty="0">
                <a:latin typeface="Candara" panose="020E0502030303020204" pitchFamily="34" charset="0"/>
              </a:rPr>
              <a:t>;</a:t>
            </a:r>
            <a:endParaRPr lang="it-IT" sz="2000" dirty="0" smtClean="0">
              <a:latin typeface="Candara" panose="020E0502030303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2000" dirty="0" smtClean="0">
                <a:latin typeface="Candara" panose="020E0502030303020204" pitchFamily="34" charset="0"/>
              </a:rPr>
              <a:t>Accertarsi che il bambino non sia agitato e metterlo a proprio agio.</a:t>
            </a:r>
            <a:endParaRPr lang="it-IT" sz="2000" dirty="0">
              <a:latin typeface="Candara" panose="020E0502030303020204" pitchFamily="34" charset="0"/>
            </a:endParaRPr>
          </a:p>
          <a:p>
            <a:pPr>
              <a:lnSpc>
                <a:spcPct val="150000"/>
              </a:lnSpc>
            </a:pPr>
            <a:endParaRPr lang="it-IT" sz="2000" dirty="0">
              <a:latin typeface="Candara" panose="020E0502030303020204" pitchFamily="34" charset="0"/>
            </a:endParaRPr>
          </a:p>
        </p:txBody>
      </p:sp>
      <p:sp>
        <p:nvSpPr>
          <p:cNvPr id="4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>
                <a:latin typeface="Candara" panose="020E0502030303020204" pitchFamily="34" charset="0"/>
              </a:rPr>
              <a:t>Prove di lettura: correttezza e rapidità</a:t>
            </a:r>
            <a:endParaRPr lang="it-IT" sz="3600" dirty="0">
              <a:latin typeface="Candara" panose="020E0502030303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340768"/>
            <a:ext cx="1289298" cy="128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92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pPr algn="l"/>
            <a:r>
              <a:rPr lang="it-IT" dirty="0">
                <a:latin typeface="Candara" panose="020E0502030303020204" pitchFamily="34" charset="0"/>
              </a:rPr>
              <a:t>Come somministrare…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908720"/>
            <a:ext cx="8229600" cy="583264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it-IT" sz="2000" dirty="0">
              <a:latin typeface="Candara" panose="020E0502030303020204" pitchFamily="34" charset="0"/>
            </a:endParaRPr>
          </a:p>
          <a:p>
            <a:r>
              <a:rPr lang="it-IT" sz="2000" dirty="0">
                <a:latin typeface="Candara" panose="020E0502030303020204" pitchFamily="34" charset="0"/>
              </a:rPr>
              <a:t>Il titolo del brano viene letto ad alta voce dall’esaminatore, che indica col dito all’alunno il punto iniziale del brano. </a:t>
            </a:r>
          </a:p>
          <a:p>
            <a:r>
              <a:rPr lang="it-IT" sz="2000" dirty="0" smtClean="0">
                <a:latin typeface="Candara" panose="020E0502030303020204" pitchFamily="34" charset="0"/>
              </a:rPr>
              <a:t>L’esaminatore </a:t>
            </a:r>
            <a:r>
              <a:rPr lang="it-IT" sz="2000" dirty="0">
                <a:latin typeface="Candara" panose="020E0502030303020204" pitchFamily="34" charset="0"/>
              </a:rPr>
              <a:t>non deve intervenire in alcun modo per segnalare la lettura erronea e l’omissione di una parola, deve invece far presente all’alunno, indicando l’inizio della riga giusta, il salto di una riga o il ritorno su una riga già letta. </a:t>
            </a:r>
          </a:p>
          <a:p>
            <a:r>
              <a:rPr lang="it-IT" sz="2000" dirty="0" smtClean="0">
                <a:latin typeface="Candara" panose="020E0502030303020204" pitchFamily="34" charset="0"/>
              </a:rPr>
              <a:t>Inoltre</a:t>
            </a:r>
            <a:r>
              <a:rPr lang="it-IT" sz="2000" dirty="0">
                <a:latin typeface="Candara" panose="020E0502030303020204" pitchFamily="34" charset="0"/>
              </a:rPr>
              <a:t>, se il soggetto si arresta per più di cinque secondi, l’esaminatore gli legge la parola seguente. </a:t>
            </a:r>
          </a:p>
          <a:p>
            <a:r>
              <a:rPr lang="it-IT" sz="2000" dirty="0" smtClean="0">
                <a:latin typeface="Candara" panose="020E0502030303020204" pitchFamily="34" charset="0"/>
              </a:rPr>
              <a:t>L’operatore </a:t>
            </a:r>
            <a:r>
              <a:rPr lang="it-IT" sz="2000" dirty="0">
                <a:latin typeface="Candara" panose="020E0502030303020204" pitchFamily="34" charset="0"/>
              </a:rPr>
              <a:t>deve annotare il tempo che il soggetto ha impiegato per leggere il brano. </a:t>
            </a:r>
          </a:p>
          <a:p>
            <a:r>
              <a:rPr lang="it-IT" sz="2000" dirty="0" smtClean="0">
                <a:latin typeface="Candara" panose="020E0502030303020204" pitchFamily="34" charset="0"/>
              </a:rPr>
              <a:t>La </a:t>
            </a:r>
            <a:r>
              <a:rPr lang="it-IT" sz="2000" dirty="0">
                <a:latin typeface="Candara" panose="020E0502030303020204" pitchFamily="34" charset="0"/>
              </a:rPr>
              <a:t>prova può venire, in ogni caso, sospesa se dopo quattro minuti il bambino non è pervenuto alla fine del brano. Verrà presa nota del punto in cui egli è arrivato. Tuttavia, è preferibile lasciar leggere fino alla fine, sempre segnando il punto di sillabe lette in quattro minuti, in quanto spesso nella parte finale i bambini hanno “ingranato”. </a:t>
            </a:r>
          </a:p>
          <a:p>
            <a:endParaRPr lang="it-IT" sz="2000" dirty="0">
              <a:latin typeface="Candara" panose="020E050203030302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" r="36553"/>
          <a:stretch/>
        </p:blipFill>
        <p:spPr bwMode="auto">
          <a:xfrm>
            <a:off x="7596336" y="0"/>
            <a:ext cx="1245399" cy="139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725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01" t="13406" r="18760" b="4719"/>
          <a:stretch/>
        </p:blipFill>
        <p:spPr bwMode="auto">
          <a:xfrm>
            <a:off x="467544" y="1700808"/>
            <a:ext cx="3386212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3" t="9746" r="18744" b="8011"/>
          <a:stretch/>
        </p:blipFill>
        <p:spPr bwMode="auto">
          <a:xfrm>
            <a:off x="4967028" y="1700808"/>
            <a:ext cx="3574423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547664" y="116632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latin typeface="Candara" panose="020E0502030303020204" pitchFamily="34" charset="0"/>
              </a:rPr>
              <a:t>…un esempio</a:t>
            </a:r>
            <a:endParaRPr lang="it-IT" sz="4000" dirty="0">
              <a:latin typeface="Candara" panose="020E0502030303020204" pitchFamily="34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" t="11019" r="3846" b="10811"/>
          <a:stretch/>
        </p:blipFill>
        <p:spPr bwMode="auto">
          <a:xfrm rot="20434589">
            <a:off x="6588225" y="271967"/>
            <a:ext cx="1440160" cy="110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66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>
          <a:xfrm>
            <a:off x="827584" y="404664"/>
            <a:ext cx="7848872" cy="5832648"/>
          </a:xfrm>
        </p:spPr>
        <p:txBody>
          <a:bodyPr>
            <a:normAutofit/>
          </a:bodyPr>
          <a:lstStyle/>
          <a:p>
            <a:endParaRPr lang="it-IT" sz="2400" dirty="0" smtClean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r>
              <a:rPr lang="it-IT" sz="2400" dirty="0" smtClean="0">
                <a:solidFill>
                  <a:schemeClr val="tx1"/>
                </a:solidFill>
                <a:latin typeface="Candara" panose="020E0502030303020204" pitchFamily="34" charset="0"/>
              </a:rPr>
              <a:t>Batteria di valutazione e screening DSA:</a:t>
            </a:r>
          </a:p>
          <a:p>
            <a:endParaRPr lang="it-IT" sz="2400" dirty="0" smtClean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endParaRPr lang="it-IT" sz="2400" dirty="0" smtClean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Prove di lettura MT </a:t>
            </a:r>
            <a:r>
              <a:rPr lang="it-IT" sz="2000" dirty="0" smtClean="0">
                <a:solidFill>
                  <a:schemeClr val="tx1"/>
                </a:solidFill>
                <a:latin typeface="Candara" panose="020E0502030303020204" pitchFamily="34" charset="0"/>
              </a:rPr>
              <a:t>di </a:t>
            </a:r>
            <a:r>
              <a:rPr lang="it-IT" sz="20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Cesare </a:t>
            </a:r>
            <a:r>
              <a:rPr lang="it-IT" sz="2000" i="1" dirty="0" err="1" smtClean="0">
                <a:solidFill>
                  <a:schemeClr val="tx1"/>
                </a:solidFill>
                <a:latin typeface="Candara" panose="020E0502030303020204" pitchFamily="34" charset="0"/>
              </a:rPr>
              <a:t>Cornoldi</a:t>
            </a:r>
            <a:r>
              <a:rPr lang="it-IT" sz="20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 e Giovanni Colpo</a:t>
            </a:r>
            <a:r>
              <a:rPr lang="it-IT" sz="2000" dirty="0" smtClean="0">
                <a:solidFill>
                  <a:schemeClr val="tx1"/>
                </a:solidFill>
                <a:latin typeface="Candara" panose="020E0502030303020204" pitchFamily="34" charset="0"/>
              </a:rPr>
              <a:t>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Test AC – MT </a:t>
            </a:r>
            <a:r>
              <a:rPr lang="it-IT" sz="2000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it-IT" sz="2000" dirty="0" smtClean="0">
                <a:solidFill>
                  <a:schemeClr val="tx1"/>
                </a:solidFill>
                <a:latin typeface="Candara" panose="020E0502030303020204" pitchFamily="34" charset="0"/>
              </a:rPr>
              <a:t>Test di valutazione delle abilità di calcolo e soluzione dei problemi di </a:t>
            </a:r>
            <a:r>
              <a:rPr lang="it-IT" sz="20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Cesare </a:t>
            </a:r>
            <a:r>
              <a:rPr lang="it-IT" sz="2000" i="1" dirty="0" err="1" smtClean="0">
                <a:solidFill>
                  <a:schemeClr val="tx1"/>
                </a:solidFill>
                <a:latin typeface="Candara" panose="020E0502030303020204" pitchFamily="34" charset="0"/>
              </a:rPr>
              <a:t>Cornoldi</a:t>
            </a:r>
            <a:r>
              <a:rPr lang="it-IT" sz="20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, Daniela Lucangeli , Monica Bellina;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Dettati</a:t>
            </a:r>
            <a:r>
              <a:rPr lang="it-IT" sz="2000" dirty="0" smtClean="0">
                <a:solidFill>
                  <a:schemeClr val="tx1"/>
                </a:solidFill>
                <a:latin typeface="Candara" panose="020E0502030303020204" pitchFamily="34" charset="0"/>
              </a:rPr>
              <a:t> di </a:t>
            </a:r>
            <a:r>
              <a:rPr lang="it-IT" sz="2000" i="1" dirty="0" err="1" smtClean="0">
                <a:solidFill>
                  <a:schemeClr val="tx1"/>
                </a:solidFill>
                <a:latin typeface="Candara" panose="020E0502030303020204" pitchFamily="34" charset="0"/>
              </a:rPr>
              <a:t>Tressoldi</a:t>
            </a:r>
            <a:r>
              <a:rPr lang="it-IT" sz="2000" i="1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it-IT" sz="20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&amp; </a:t>
            </a:r>
            <a:r>
              <a:rPr lang="it-IT" sz="2000" i="1" dirty="0" err="1" smtClean="0">
                <a:solidFill>
                  <a:schemeClr val="tx1"/>
                </a:solidFill>
                <a:latin typeface="Candara" panose="020E0502030303020204" pitchFamily="34" charset="0"/>
              </a:rPr>
              <a:t>Cornoldi</a:t>
            </a:r>
            <a:r>
              <a:rPr lang="it-IT" sz="20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;</a:t>
            </a:r>
            <a:endParaRPr lang="it-IT" sz="2000" dirty="0" smtClean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DDE-2</a:t>
            </a:r>
            <a:r>
              <a:rPr lang="it-IT" sz="2000" dirty="0" smtClean="0">
                <a:solidFill>
                  <a:schemeClr val="tx1"/>
                </a:solidFill>
                <a:latin typeface="Candara" panose="020E0502030303020204" pitchFamily="34" charset="0"/>
              </a:rPr>
              <a:t> Batteria per la valutazione della Dislessia e della Disortografia Evolutiva di </a:t>
            </a:r>
            <a:r>
              <a:rPr lang="it-IT" sz="20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Giuseppe Sartori, </a:t>
            </a:r>
            <a:r>
              <a:rPr lang="it-IT" sz="2000" i="1" dirty="0" err="1" smtClean="0">
                <a:solidFill>
                  <a:schemeClr val="tx1"/>
                </a:solidFill>
                <a:latin typeface="Candara" panose="020E0502030303020204" pitchFamily="34" charset="0"/>
              </a:rPr>
              <a:t>Remp</a:t>
            </a:r>
            <a:r>
              <a:rPr lang="it-IT" sz="20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 Job e Patrizio E. </a:t>
            </a:r>
            <a:r>
              <a:rPr lang="it-IT" sz="2000" i="1" dirty="0" err="1" smtClean="0">
                <a:solidFill>
                  <a:schemeClr val="tx1"/>
                </a:solidFill>
                <a:latin typeface="Candara" panose="020E0502030303020204" pitchFamily="34" charset="0"/>
              </a:rPr>
              <a:t>Tressoldi</a:t>
            </a:r>
            <a:r>
              <a:rPr lang="it-IT" sz="20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 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sz="2000" b="1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BVSCO -2 </a:t>
            </a:r>
            <a:r>
              <a:rPr lang="it-IT" sz="2000" dirty="0" smtClean="0">
                <a:solidFill>
                  <a:schemeClr val="tx1"/>
                </a:solidFill>
                <a:latin typeface="Candara" panose="020E0502030303020204" pitchFamily="34" charset="0"/>
              </a:rPr>
              <a:t>Batteria per la valutazione della Scrittura e della Competenza Ortografica  -2 </a:t>
            </a:r>
            <a:r>
              <a:rPr lang="it-IT" sz="20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di Patrizio </a:t>
            </a:r>
            <a:r>
              <a:rPr lang="it-IT" sz="2000" i="1" dirty="0" err="1" smtClean="0">
                <a:solidFill>
                  <a:schemeClr val="tx1"/>
                </a:solidFill>
                <a:latin typeface="Candara" panose="020E0502030303020204" pitchFamily="34" charset="0"/>
              </a:rPr>
              <a:t>E.Tressoldi</a:t>
            </a:r>
            <a:r>
              <a:rPr lang="it-IT" sz="20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, Cesare </a:t>
            </a:r>
            <a:r>
              <a:rPr lang="it-IT" sz="2000" i="1" dirty="0" err="1" smtClean="0">
                <a:solidFill>
                  <a:schemeClr val="tx1"/>
                </a:solidFill>
                <a:latin typeface="Candara" panose="020E0502030303020204" pitchFamily="34" charset="0"/>
              </a:rPr>
              <a:t>Cornoldi</a:t>
            </a:r>
            <a:r>
              <a:rPr lang="it-IT" sz="20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 e Anna Maria Re;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WISC - IV </a:t>
            </a:r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Wechsler Intelligence Scale for </a:t>
            </a:r>
            <a:r>
              <a:rPr lang="en-US" sz="2000" dirty="0" smtClean="0">
                <a:solidFill>
                  <a:schemeClr val="tx1"/>
                </a:solidFill>
                <a:latin typeface="Candara" panose="020E0502030303020204" pitchFamily="34" charset="0"/>
              </a:rPr>
              <a:t>Children di </a:t>
            </a:r>
            <a:r>
              <a:rPr lang="it-IT" sz="2000" i="1" dirty="0">
                <a:solidFill>
                  <a:schemeClr val="tx1"/>
                </a:solidFill>
                <a:latin typeface="Candara" panose="020E0502030303020204" pitchFamily="34" charset="0"/>
              </a:rPr>
              <a:t>David </a:t>
            </a:r>
            <a:r>
              <a:rPr lang="it-IT" sz="2000" i="1" dirty="0" err="1">
                <a:solidFill>
                  <a:schemeClr val="tx1"/>
                </a:solidFill>
                <a:latin typeface="Candara" panose="020E0502030303020204" pitchFamily="34" charset="0"/>
              </a:rPr>
              <a:t>Wechsler</a:t>
            </a:r>
            <a:endParaRPr lang="it-IT" sz="2000" i="1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it-IT" sz="2000" b="1" dirty="0" smtClean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endParaRPr lang="it-IT" sz="2000" b="1" dirty="0" smtClean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endParaRPr lang="it-IT" sz="20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17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Candara" panose="020E0502030303020204" pitchFamily="34" charset="0"/>
              </a:rPr>
              <a:t>Punteggio di correttezza</a:t>
            </a:r>
            <a:endParaRPr lang="it-IT" dirty="0">
              <a:latin typeface="Candara" panose="020E050203030302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endParaRPr lang="it-IT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it-IT" dirty="0">
                <a:latin typeface="Candara" panose="020E0502030303020204" pitchFamily="34" charset="0"/>
              </a:rPr>
              <a:t>L’insegnante deve indicare sulla sua scheda se l’errore commesso è da 1 punto o da mezzo punto; </a:t>
            </a:r>
          </a:p>
          <a:p>
            <a:pPr marL="0" indent="0">
              <a:buNone/>
            </a:pPr>
            <a:r>
              <a:rPr lang="it-IT" dirty="0" smtClean="0">
                <a:latin typeface="Candara" panose="020E0502030303020204" pitchFamily="34" charset="0"/>
              </a:rPr>
              <a:t>Gli </a:t>
            </a:r>
            <a:r>
              <a:rPr lang="it-IT" dirty="0">
                <a:latin typeface="Candara" panose="020E0502030303020204" pitchFamily="34" charset="0"/>
              </a:rPr>
              <a:t>errori che valgono </a:t>
            </a:r>
            <a:r>
              <a:rPr lang="it-IT" b="1" dirty="0">
                <a:latin typeface="Candara" panose="020E0502030303020204" pitchFamily="34" charset="0"/>
              </a:rPr>
              <a:t>1 punto </a:t>
            </a:r>
            <a:r>
              <a:rPr lang="it-IT" dirty="0">
                <a:latin typeface="Candara" panose="020E0502030303020204" pitchFamily="34" charset="0"/>
              </a:rPr>
              <a:t>sono: </a:t>
            </a:r>
          </a:p>
          <a:p>
            <a:r>
              <a:rPr lang="it-IT" dirty="0" smtClean="0">
                <a:latin typeface="Candara" panose="020E0502030303020204" pitchFamily="34" charset="0"/>
              </a:rPr>
              <a:t>Inesatta </a:t>
            </a:r>
            <a:r>
              <a:rPr lang="it-IT" dirty="0">
                <a:latin typeface="Candara" panose="020E0502030303020204" pitchFamily="34" charset="0"/>
              </a:rPr>
              <a:t>lettura della sillaba </a:t>
            </a:r>
          </a:p>
          <a:p>
            <a:r>
              <a:rPr lang="it-IT" dirty="0" smtClean="0">
                <a:latin typeface="Candara" panose="020E0502030303020204" pitchFamily="34" charset="0"/>
              </a:rPr>
              <a:t>Omissione </a:t>
            </a:r>
            <a:r>
              <a:rPr lang="it-IT" dirty="0">
                <a:latin typeface="Candara" panose="020E0502030303020204" pitchFamily="34" charset="0"/>
              </a:rPr>
              <a:t>di sillaba, parola o riga </a:t>
            </a:r>
          </a:p>
          <a:p>
            <a:r>
              <a:rPr lang="it-IT" dirty="0" smtClean="0">
                <a:latin typeface="Candara" panose="020E0502030303020204" pitchFamily="34" charset="0"/>
              </a:rPr>
              <a:t>Aggiunta </a:t>
            </a:r>
            <a:r>
              <a:rPr lang="it-IT" dirty="0">
                <a:latin typeface="Candara" panose="020E0502030303020204" pitchFamily="34" charset="0"/>
              </a:rPr>
              <a:t>di sillaba, parola o rilettura della stessa riga </a:t>
            </a:r>
          </a:p>
          <a:p>
            <a:r>
              <a:rPr lang="it-IT" dirty="0" smtClean="0">
                <a:latin typeface="Candara" panose="020E0502030303020204" pitchFamily="34" charset="0"/>
              </a:rPr>
              <a:t>Pausa </a:t>
            </a:r>
            <a:r>
              <a:rPr lang="it-IT" dirty="0">
                <a:latin typeface="Candara" panose="020E0502030303020204" pitchFamily="34" charset="0"/>
              </a:rPr>
              <a:t>per più di 5 sec. </a:t>
            </a:r>
          </a:p>
          <a:p>
            <a:pPr marL="0" indent="0">
              <a:buNone/>
            </a:pPr>
            <a:r>
              <a:rPr lang="it-IT" dirty="0" smtClean="0">
                <a:latin typeface="Candara" panose="020E0502030303020204" pitchFamily="34" charset="0"/>
              </a:rPr>
              <a:t>Gli </a:t>
            </a:r>
            <a:r>
              <a:rPr lang="it-IT" dirty="0">
                <a:latin typeface="Candara" panose="020E0502030303020204" pitchFamily="34" charset="0"/>
              </a:rPr>
              <a:t>errori che valgono </a:t>
            </a:r>
            <a:r>
              <a:rPr lang="it-IT" b="1" dirty="0">
                <a:latin typeface="Candara" panose="020E0502030303020204" pitchFamily="34" charset="0"/>
              </a:rPr>
              <a:t>mezzo punto </a:t>
            </a:r>
            <a:r>
              <a:rPr lang="it-IT" dirty="0">
                <a:latin typeface="Candara" panose="020E0502030303020204" pitchFamily="34" charset="0"/>
              </a:rPr>
              <a:t>sono: </a:t>
            </a:r>
          </a:p>
          <a:p>
            <a:r>
              <a:rPr lang="it-IT" dirty="0" smtClean="0">
                <a:latin typeface="Candara" panose="020E0502030303020204" pitchFamily="34" charset="0"/>
              </a:rPr>
              <a:t>Spostamento </a:t>
            </a:r>
            <a:r>
              <a:rPr lang="it-IT" dirty="0">
                <a:latin typeface="Candara" panose="020E0502030303020204" pitchFamily="34" charset="0"/>
              </a:rPr>
              <a:t>di accento; </a:t>
            </a:r>
          </a:p>
          <a:p>
            <a:r>
              <a:rPr lang="it-IT" dirty="0" smtClean="0">
                <a:latin typeface="Candara" panose="020E0502030303020204" pitchFamily="34" charset="0"/>
              </a:rPr>
              <a:t>Grossa </a:t>
            </a:r>
            <a:r>
              <a:rPr lang="it-IT" dirty="0">
                <a:latin typeface="Candara" panose="020E0502030303020204" pitchFamily="34" charset="0"/>
              </a:rPr>
              <a:t>esitazione (ad es. il bambino legge balcone: </a:t>
            </a:r>
            <a:r>
              <a:rPr lang="it-IT" dirty="0" err="1">
                <a:latin typeface="Candara" panose="020E0502030303020204" pitchFamily="34" charset="0"/>
              </a:rPr>
              <a:t>ba</a:t>
            </a:r>
            <a:r>
              <a:rPr lang="it-IT" dirty="0">
                <a:latin typeface="Candara" panose="020E0502030303020204" pitchFamily="34" charset="0"/>
              </a:rPr>
              <a:t>..</a:t>
            </a:r>
            <a:r>
              <a:rPr lang="it-IT" dirty="0" err="1">
                <a:latin typeface="Candara" panose="020E0502030303020204" pitchFamily="34" charset="0"/>
              </a:rPr>
              <a:t>bal</a:t>
            </a:r>
            <a:r>
              <a:rPr lang="it-IT" dirty="0">
                <a:latin typeface="Candara" panose="020E0502030303020204" pitchFamily="34" charset="0"/>
              </a:rPr>
              <a:t>..balcone) </a:t>
            </a:r>
          </a:p>
          <a:p>
            <a:r>
              <a:rPr lang="it-IT" dirty="0" smtClean="0">
                <a:latin typeface="Candara" panose="020E0502030303020204" pitchFamily="34" charset="0"/>
              </a:rPr>
              <a:t>Autocorrezione </a:t>
            </a:r>
            <a:r>
              <a:rPr lang="it-IT" dirty="0">
                <a:latin typeface="Candara" panose="020E0502030303020204" pitchFamily="34" charset="0"/>
              </a:rPr>
              <a:t>per un errore grave (cioè da 1 punto) </a:t>
            </a:r>
          </a:p>
          <a:p>
            <a:pPr marL="0" indent="0">
              <a:buNone/>
            </a:pPr>
            <a:endParaRPr lang="it-IT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it-IT" dirty="0">
                <a:latin typeface="Candara" panose="020E0502030303020204" pitchFamily="34" charset="0"/>
              </a:rPr>
              <a:t>Gli errori ripetuti su una medesima parola che ricompare nel testo vengono contati una sola volta. </a:t>
            </a:r>
          </a:p>
          <a:p>
            <a:endParaRPr lang="it-IT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89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Candara" panose="020E0502030303020204" pitchFamily="34" charset="0"/>
              </a:rPr>
              <a:t>Siglatura degli errori</a:t>
            </a:r>
            <a:endParaRPr lang="it-IT" dirty="0">
              <a:latin typeface="Candara" panose="020E050203030302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t-IT" sz="2000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it-IT" sz="2000" dirty="0">
                <a:latin typeface="Candara" panose="020E0502030303020204" pitchFamily="34" charset="0"/>
              </a:rPr>
              <a:t>L’esaminatore dovrà segnare sulla sua scheda la maniera e il punto in cui il bambino ha letto erroneamente. </a:t>
            </a:r>
          </a:p>
          <a:p>
            <a:pPr marL="0" indent="0">
              <a:buNone/>
            </a:pPr>
            <a:r>
              <a:rPr lang="it-IT" sz="2000" dirty="0" smtClean="0">
                <a:latin typeface="Candara" panose="020E0502030303020204" pitchFamily="34" charset="0"/>
              </a:rPr>
              <a:t>Se </a:t>
            </a:r>
            <a:r>
              <a:rPr lang="it-IT" sz="2000" dirty="0">
                <a:latin typeface="Candara" panose="020E0502030303020204" pitchFamily="34" charset="0"/>
              </a:rPr>
              <a:t>non si fa a tempo a segnare per intero l’errore commesso dal soggetto, si può siglare nel seguente modo</a:t>
            </a:r>
            <a:r>
              <a:rPr lang="it-IT" sz="2000" dirty="0" smtClean="0">
                <a:latin typeface="Candara" panose="020E0502030303020204" pitchFamily="34" charset="0"/>
              </a:rPr>
              <a:t>:</a:t>
            </a:r>
          </a:p>
          <a:p>
            <a:r>
              <a:rPr lang="it-IT" sz="2000" dirty="0" smtClean="0">
                <a:latin typeface="Candara" panose="020E0502030303020204" pitchFamily="34" charset="0"/>
              </a:rPr>
              <a:t> </a:t>
            </a:r>
            <a:r>
              <a:rPr lang="it-IT" sz="2000" dirty="0">
                <a:latin typeface="Candara" panose="020E0502030303020204" pitchFamily="34" charset="0"/>
              </a:rPr>
              <a:t>^ = aggiunta </a:t>
            </a:r>
            <a:endParaRPr lang="it-IT" sz="2000" dirty="0" smtClean="0">
              <a:latin typeface="Candara" panose="020E0502030303020204" pitchFamily="34" charset="0"/>
            </a:endParaRPr>
          </a:p>
          <a:p>
            <a:r>
              <a:rPr lang="it-IT" sz="2000" dirty="0" smtClean="0">
                <a:latin typeface="Candara" panose="020E0502030303020204" pitchFamily="34" charset="0"/>
              </a:rPr>
              <a:t>‘ </a:t>
            </a:r>
            <a:r>
              <a:rPr lang="it-IT" sz="2000" dirty="0">
                <a:latin typeface="Candara" panose="020E0502030303020204" pitchFamily="34" charset="0"/>
              </a:rPr>
              <a:t>= spostamento di </a:t>
            </a:r>
            <a:r>
              <a:rPr lang="it-IT" sz="2000" dirty="0" smtClean="0">
                <a:latin typeface="Candara" panose="020E0502030303020204" pitchFamily="34" charset="0"/>
              </a:rPr>
              <a:t>accento</a:t>
            </a:r>
          </a:p>
          <a:p>
            <a:r>
              <a:rPr lang="it-IT" sz="2000" dirty="0" smtClean="0">
                <a:latin typeface="Candara" panose="020E0502030303020204" pitchFamily="34" charset="0"/>
              </a:rPr>
              <a:t> </a:t>
            </a:r>
            <a:r>
              <a:rPr lang="it-IT" sz="2000" dirty="0">
                <a:latin typeface="Candara" panose="020E0502030303020204" pitchFamily="34" charset="0"/>
              </a:rPr>
              <a:t>/\/\/\ = inesatta lettura (sostituzione) </a:t>
            </a:r>
            <a:endParaRPr lang="it-IT" sz="2000" dirty="0" smtClean="0">
              <a:latin typeface="Candara" panose="020E0502030303020204" pitchFamily="34" charset="0"/>
            </a:endParaRPr>
          </a:p>
          <a:p>
            <a:r>
              <a:rPr lang="it-IT" sz="2000" dirty="0" smtClean="0">
                <a:latin typeface="Candara" panose="020E0502030303020204" pitchFamily="34" charset="0"/>
              </a:rPr>
              <a:t>5</a:t>
            </a:r>
            <a:r>
              <a:rPr lang="it-IT" sz="2000" dirty="0">
                <a:latin typeface="Candara" panose="020E0502030303020204" pitchFamily="34" charset="0"/>
              </a:rPr>
              <a:t>” = pausa di più di 5 secondi </a:t>
            </a:r>
            <a:endParaRPr lang="it-IT" sz="2000" dirty="0" smtClean="0">
              <a:latin typeface="Candara" panose="020E0502030303020204" pitchFamily="34" charset="0"/>
            </a:endParaRPr>
          </a:p>
          <a:p>
            <a:r>
              <a:rPr lang="it-IT" sz="2000" dirty="0" smtClean="0">
                <a:latin typeface="Candara" panose="020E0502030303020204" pitchFamily="34" charset="0"/>
              </a:rPr>
              <a:t>____ </a:t>
            </a:r>
            <a:r>
              <a:rPr lang="it-IT" sz="2000" dirty="0">
                <a:latin typeface="Candara" panose="020E0502030303020204" pitchFamily="34" charset="0"/>
              </a:rPr>
              <a:t>= grossa esitazione (sottolineando i fonemi ripetuti</a:t>
            </a:r>
            <a:r>
              <a:rPr lang="it-IT" sz="2000" dirty="0" smtClean="0">
                <a:latin typeface="Candara" panose="020E0502030303020204" pitchFamily="34" charset="0"/>
              </a:rPr>
              <a:t>)</a:t>
            </a:r>
          </a:p>
          <a:p>
            <a:r>
              <a:rPr lang="it-IT" sz="2000" dirty="0" smtClean="0">
                <a:latin typeface="Candara" panose="020E0502030303020204" pitchFamily="34" charset="0"/>
              </a:rPr>
              <a:t> </a:t>
            </a:r>
            <a:r>
              <a:rPr lang="it-IT" sz="2000" dirty="0">
                <a:latin typeface="Candara" panose="020E0502030303020204" pitchFamily="34" charset="0"/>
              </a:rPr>
              <a:t>() = omissione (mettendo tra parentesi i fonemi omessi) </a:t>
            </a:r>
          </a:p>
          <a:p>
            <a:endParaRPr lang="it-IT" sz="20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44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Punteggio di rapidità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it-IT" sz="2800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it-IT" sz="2800" dirty="0">
                <a:latin typeface="Candara" panose="020E0502030303020204" pitchFamily="34" charset="0"/>
              </a:rPr>
              <a:t>Per la rapidità, si divide il numero complessivo di secondi impiegato (es.: </a:t>
            </a:r>
            <a:r>
              <a:rPr lang="it-IT" sz="2800" dirty="0" smtClean="0">
                <a:latin typeface="Candara" panose="020E0502030303020204" pitchFamily="34" charset="0"/>
              </a:rPr>
              <a:t>3’30</a:t>
            </a:r>
            <a:r>
              <a:rPr lang="it-IT" sz="2800" dirty="0">
                <a:latin typeface="Candara" panose="020E0502030303020204" pitchFamily="34" charset="0"/>
              </a:rPr>
              <a:t>” equivalgono a </a:t>
            </a:r>
            <a:r>
              <a:rPr lang="it-IT" sz="2800" dirty="0" smtClean="0">
                <a:latin typeface="Candara" panose="020E0502030303020204" pitchFamily="34" charset="0"/>
              </a:rPr>
              <a:t>210 </a:t>
            </a:r>
            <a:r>
              <a:rPr lang="it-IT" sz="2800" dirty="0">
                <a:latin typeface="Candara" panose="020E0502030303020204" pitchFamily="34" charset="0"/>
              </a:rPr>
              <a:t>secondi) per il numero di sillabe di cui è composto il brano, se il brano è stato letto interamente o, in caso contrario, per il numero di sillabe lette rilevabili sulla scheda per l’esaminatore. </a:t>
            </a:r>
          </a:p>
          <a:p>
            <a:r>
              <a:rPr lang="it-IT" sz="2800" b="1" dirty="0">
                <a:latin typeface="Candara" panose="020E0502030303020204" pitchFamily="34" charset="0"/>
              </a:rPr>
              <a:t>Rapidità : sillabe al secondo </a:t>
            </a:r>
            <a:endParaRPr lang="it-IT" sz="2800" dirty="0">
              <a:latin typeface="Candara" panose="020E0502030303020204" pitchFamily="34" charset="0"/>
            </a:endParaRPr>
          </a:p>
          <a:p>
            <a:r>
              <a:rPr lang="it-IT" sz="2800" dirty="0">
                <a:latin typeface="Candara" panose="020E0502030303020204" pitchFamily="34" charset="0"/>
              </a:rPr>
              <a:t>N° sillabe/N° secondi </a:t>
            </a:r>
          </a:p>
        </p:txBody>
      </p:sp>
    </p:spTree>
    <p:extLst>
      <p:ext uri="{BB962C8B-B14F-4D97-AF65-F5344CB8AC3E}">
        <p14:creationId xmlns:p14="http://schemas.microsoft.com/office/powerpoint/2010/main" val="212174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>
                <a:latin typeface="Candara" panose="020E0502030303020204" pitchFamily="34" charset="0"/>
              </a:rPr>
              <a:t>Dati normativi per la valutazione </a:t>
            </a:r>
            <a:r>
              <a:rPr lang="it-IT" dirty="0" smtClean="0">
                <a:latin typeface="Candara" panose="020E0502030303020204" pitchFamily="34" charset="0"/>
              </a:rPr>
              <a:t>di correttezza e </a:t>
            </a:r>
            <a:r>
              <a:rPr lang="it-IT" dirty="0" err="1" smtClean="0">
                <a:latin typeface="Candara" panose="020E0502030303020204" pitchFamily="34" charset="0"/>
              </a:rPr>
              <a:t>rapidita’</a:t>
            </a:r>
            <a:endParaRPr lang="it-IT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75" r="1100"/>
          <a:stretch/>
        </p:blipFill>
        <p:spPr bwMode="auto">
          <a:xfrm>
            <a:off x="467544" y="1772816"/>
            <a:ext cx="8421020" cy="4813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246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Candara" panose="020E0502030303020204" pitchFamily="34" charset="0"/>
              </a:rPr>
              <a:t>…tratto da una storia vera</a:t>
            </a:r>
            <a:endParaRPr lang="it-IT" dirty="0">
              <a:latin typeface="Candara" panose="020E0502030303020204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28" y="1412776"/>
            <a:ext cx="8872916" cy="5269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710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 smtClean="0">
                <a:latin typeface="Candara" panose="020E0502030303020204" pitchFamily="34" charset="0"/>
              </a:rPr>
              <a:t>Dettato «Il colore dei pesci»</a:t>
            </a:r>
            <a:endParaRPr lang="it-IT" sz="4000" dirty="0">
              <a:latin typeface="Candara" panose="020E0502030303020204" pitchFamily="34" charset="0"/>
            </a:endParaRPr>
          </a:p>
        </p:txBody>
      </p:sp>
      <p:pic>
        <p:nvPicPr>
          <p:cNvPr id="15362" name="Picture 2" descr="C:\Users\Falco\Desktop\SCANSIONI FOTO CORSO DSA\Dettato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628800"/>
            <a:ext cx="3839397" cy="457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Falco\Desktop\SCANSIONI FOTO CORSO DSA\Dettato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7874"/>
            <a:ext cx="4091174" cy="458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1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latin typeface="Candara" panose="020E0502030303020204" pitchFamily="34" charset="0"/>
              </a:rPr>
              <a:t>Comprensione «Dov’è più azzurro il fiume»</a:t>
            </a:r>
            <a:endParaRPr lang="it-IT" dirty="0">
              <a:latin typeface="Candara" panose="020E0502030303020204" pitchFamily="34" charset="0"/>
            </a:endParaRPr>
          </a:p>
        </p:txBody>
      </p:sp>
      <p:pic>
        <p:nvPicPr>
          <p:cNvPr id="16386" name="Picture 2" descr="C:\Users\Falco\Desktop\SCANSIONI FOTO CORSO DSA\Comprension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37068"/>
            <a:ext cx="3528392" cy="505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Falco\Desktop\SCANSIONI FOTO CORSO DSA\Comprensione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605121"/>
            <a:ext cx="3744415" cy="506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28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 smtClean="0">
                <a:latin typeface="Candara" panose="020E0502030303020204" pitchFamily="34" charset="0"/>
              </a:rPr>
              <a:t>Lettura «Case e palazzi»</a:t>
            </a:r>
            <a:endParaRPr lang="it-IT" sz="4000" dirty="0">
              <a:latin typeface="Candara" panose="020E0502030303020204" pitchFamily="34" charset="0"/>
            </a:endParaRPr>
          </a:p>
        </p:txBody>
      </p:sp>
      <p:pic>
        <p:nvPicPr>
          <p:cNvPr id="17410" name="Picture 2" descr="C:\Users\Falco\Desktop\SCANSIONI FOTO CORSO DSA\Lettur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8530"/>
            <a:ext cx="3660561" cy="474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Falco\Desktop\SCANSIONI FOTO CORSO DSA\Lettura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1395692"/>
            <a:ext cx="3562105" cy="476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41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23528" y="620688"/>
            <a:ext cx="763284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 smtClean="0">
                <a:latin typeface="Candara" panose="020E0502030303020204" pitchFamily="34" charset="0"/>
              </a:rPr>
              <a:t>… in conclusione</a:t>
            </a:r>
            <a:endParaRPr lang="it-IT" sz="3200" dirty="0">
              <a:latin typeface="Candara" panose="020E0502030303020204" pitchFamily="34" charset="0"/>
            </a:endParaRPr>
          </a:p>
          <a:p>
            <a:endParaRPr lang="it-IT" sz="2000" dirty="0">
              <a:latin typeface="Candara" panose="020E0502030303020204" pitchFamily="34" charset="0"/>
            </a:endParaRPr>
          </a:p>
          <a:p>
            <a:r>
              <a:rPr lang="it-IT" sz="2000" dirty="0">
                <a:latin typeface="Candara" panose="020E0502030303020204" pitchFamily="34" charset="0"/>
              </a:rPr>
              <a:t>Lo Screening non pretende di evidenziare in modo inequivocabile un disturbo, </a:t>
            </a:r>
            <a:r>
              <a:rPr lang="it-IT" sz="2000" dirty="0" smtClean="0">
                <a:latin typeface="Candara" panose="020E0502030303020204" pitchFamily="34" charset="0"/>
              </a:rPr>
              <a:t> </a:t>
            </a:r>
            <a:r>
              <a:rPr lang="it-IT" sz="2000" dirty="0">
                <a:latin typeface="Candara" panose="020E0502030303020204" pitchFamily="34" charset="0"/>
              </a:rPr>
              <a:t>piuttosto di </a:t>
            </a:r>
            <a:r>
              <a:rPr lang="it-IT" sz="2000" b="1" dirty="0">
                <a:latin typeface="Candara" panose="020E0502030303020204" pitchFamily="34" charset="0"/>
              </a:rPr>
              <a:t>individuare con un buon livello di attendibilità i soggetti a rischio </a:t>
            </a:r>
            <a:r>
              <a:rPr lang="it-IT" sz="2000" dirty="0">
                <a:latin typeface="Candara" panose="020E0502030303020204" pitchFamily="34" charset="0"/>
              </a:rPr>
              <a:t>di un determinato disturbo. </a:t>
            </a:r>
          </a:p>
          <a:p>
            <a:r>
              <a:rPr lang="it-IT" sz="2000" b="1" dirty="0" smtClean="0">
                <a:latin typeface="Candara" panose="020E0502030303020204" pitchFamily="34" charset="0"/>
              </a:rPr>
              <a:t>Non </a:t>
            </a:r>
            <a:r>
              <a:rPr lang="it-IT" sz="2000" dirty="0">
                <a:latin typeface="Candara" panose="020E0502030303020204" pitchFamily="34" charset="0"/>
              </a:rPr>
              <a:t>si tratta di fare una </a:t>
            </a:r>
            <a:r>
              <a:rPr lang="it-IT" sz="2000" b="1" dirty="0">
                <a:latin typeface="Candara" panose="020E0502030303020204" pitchFamily="34" charset="0"/>
              </a:rPr>
              <a:t>diagnosi </a:t>
            </a:r>
            <a:r>
              <a:rPr lang="it-IT" sz="2000" dirty="0">
                <a:latin typeface="Candara" panose="020E0502030303020204" pitchFamily="34" charset="0"/>
              </a:rPr>
              <a:t>ma di porre le basi per un programma educativo di recupero.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23528" y="4221088"/>
            <a:ext cx="77768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>
                <a:latin typeface="Candara" panose="020E0502030303020204" pitchFamily="34" charset="0"/>
              </a:rPr>
              <a:t>E’ compito delle scuole di ogni ordine e grado, comprese le scuole dell’infanzia, attivare, previa apposita comunicazione alle famiglie interessate, interventi tempestivi, idonei a individuare i casi sospetti di DSA degli studenti, sulla base dei protocolli regionali di cui all’art. 7, comma 1.</a:t>
            </a:r>
          </a:p>
          <a:p>
            <a:r>
              <a:rPr lang="it-IT" i="1" dirty="0" smtClean="0">
                <a:latin typeface="Candara" panose="020E0502030303020204" pitchFamily="34" charset="0"/>
              </a:rPr>
              <a:t>L’esito di tali attività non costituisce, comunque, una diagnosi di DSA. </a:t>
            </a:r>
          </a:p>
          <a:p>
            <a:endParaRPr lang="it-IT" i="1" dirty="0">
              <a:latin typeface="Candara" panose="020E0502030303020204" pitchFamily="34" charset="0"/>
            </a:endParaRPr>
          </a:p>
          <a:p>
            <a:pPr algn="r"/>
            <a:r>
              <a:rPr lang="it-IT" sz="1400" i="1" dirty="0" smtClean="0">
                <a:latin typeface="Candara" panose="020E0502030303020204" pitchFamily="34" charset="0"/>
              </a:rPr>
              <a:t>Legge 170/10 Art. 3 comma 3</a:t>
            </a:r>
            <a:endParaRPr lang="it-IT" sz="1400" i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73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Candara" panose="020E0502030303020204" pitchFamily="34" charset="0"/>
              </a:rPr>
              <a:t>GRAZIE…</a:t>
            </a:r>
            <a:endParaRPr lang="it-IT" dirty="0">
              <a:latin typeface="Candara" panose="020E0502030303020204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482406" cy="46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635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772400" cy="1470025"/>
          </a:xfrm>
        </p:spPr>
        <p:txBody>
          <a:bodyPr>
            <a:normAutofit/>
          </a:bodyPr>
          <a:lstStyle/>
          <a:p>
            <a:r>
              <a:rPr lang="it-IT" sz="3600" b="1" dirty="0" smtClean="0">
                <a:latin typeface="Candara" panose="020E0502030303020204" pitchFamily="34" charset="0"/>
              </a:rPr>
              <a:t>Cosa può fare la scuola?</a:t>
            </a:r>
            <a:endParaRPr lang="it-IT" sz="3600" b="1" dirty="0">
              <a:latin typeface="Candara" panose="020E0502030303020204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1412776"/>
            <a:ext cx="7632848" cy="4824536"/>
          </a:xfrm>
        </p:spPr>
        <p:txBody>
          <a:bodyPr>
            <a:normAutofit/>
          </a:bodyPr>
          <a:lstStyle/>
          <a:p>
            <a:pPr algn="l"/>
            <a:r>
              <a:rPr lang="it-IT" dirty="0" smtClean="0">
                <a:solidFill>
                  <a:schemeClr val="tx1"/>
                </a:solidFill>
                <a:latin typeface="Candara" panose="020E0502030303020204" pitchFamily="34" charset="0"/>
              </a:rPr>
              <a:t>Valutare le abilità di: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tx1"/>
                </a:solidFill>
                <a:latin typeface="Candara" panose="020E0502030303020204" pitchFamily="34" charset="0"/>
              </a:rPr>
              <a:t>Lettura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tx1"/>
                </a:solidFill>
                <a:latin typeface="Candara" panose="020E0502030303020204" pitchFamily="34" charset="0"/>
              </a:rPr>
              <a:t>Scrittura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tx1"/>
                </a:solidFill>
                <a:latin typeface="Candara" panose="020E0502030303020204" pitchFamily="34" charset="0"/>
              </a:rPr>
              <a:t>Calcolo</a:t>
            </a:r>
          </a:p>
          <a:p>
            <a:pPr algn="l"/>
            <a:r>
              <a:rPr lang="it-IT" dirty="0" smtClean="0">
                <a:solidFill>
                  <a:schemeClr val="tx1"/>
                </a:solidFill>
                <a:latin typeface="Candara" panose="020E0502030303020204" pitchFamily="34" charset="0"/>
              </a:rPr>
              <a:t>Attraverso la somministrazione di: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tx1"/>
                </a:solidFill>
                <a:latin typeface="Candara" panose="020E0502030303020204" pitchFamily="34" charset="0"/>
              </a:rPr>
              <a:t>Dettato;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tx1"/>
                </a:solidFill>
                <a:latin typeface="Candara" panose="020E0502030303020204" pitchFamily="34" charset="0"/>
              </a:rPr>
              <a:t>MT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tx1"/>
                </a:solidFill>
                <a:latin typeface="Candara" panose="020E0502030303020204" pitchFamily="34" charset="0"/>
              </a:rPr>
              <a:t>AC - MT</a:t>
            </a:r>
          </a:p>
          <a:p>
            <a:pPr algn="l"/>
            <a:endParaRPr lang="it-IT" dirty="0" smtClean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algn="l"/>
            <a:endParaRPr lang="it-IT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381" y="1412776"/>
            <a:ext cx="3095081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2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6073382"/>
              </p:ext>
            </p:extLst>
          </p:nvPr>
        </p:nvGraphicFramePr>
        <p:xfrm>
          <a:off x="2482097" y="980729"/>
          <a:ext cx="4295408" cy="54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Acrobat Document" r:id="rId3" imgW="4467149" imgH="6219749" progId="AcroExch.Document.7">
                  <p:embed/>
                </p:oleObj>
              </mc:Choice>
              <mc:Fallback>
                <p:oleObj name="Acrobat Document" r:id="rId3" imgW="4467149" imgH="6219749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2097" y="980729"/>
                        <a:ext cx="4295408" cy="540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323528" y="188640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            L’ AC-MT E’ UNA PROVA OGGETTIVA PER L’ACCERTAMENTO DEL LIVELLO </a:t>
            </a:r>
          </a:p>
          <a:p>
            <a:r>
              <a:rPr lang="it-IT" dirty="0" err="1" smtClean="0"/>
              <a:t>DI</a:t>
            </a:r>
            <a:r>
              <a:rPr lang="it-IT" dirty="0" smtClean="0"/>
              <a:t> APPRENDIMENTO  DEL  CALCOLO  E  DELLE  EVENTUALI   DIFFICOLTA’  </a:t>
            </a:r>
            <a:r>
              <a:rPr lang="it-IT" dirty="0" err="1" smtClean="0"/>
              <a:t>DI</a:t>
            </a:r>
            <a:r>
              <a:rPr lang="it-IT" dirty="0" smtClean="0"/>
              <a:t>  CALCOLO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779760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1"/>
            <a:ext cx="8147248" cy="4421088"/>
          </a:xfrm>
        </p:spPr>
        <p:txBody>
          <a:bodyPr>
            <a:normAutofit fontScale="92500" lnSpcReduction="20000"/>
          </a:bodyPr>
          <a:lstStyle/>
          <a:p>
            <a:r>
              <a:rPr lang="it-IT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anose="020E0502030303020204" pitchFamily="34" charset="0"/>
              </a:rPr>
              <a:t>IL  TEST  AC-MT  E’ FORMATO  DA TRE PARTI  : </a:t>
            </a:r>
          </a:p>
          <a:p>
            <a:endParaRPr lang="it-IT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ndara" panose="020E0502030303020204" pitchFamily="34" charset="0"/>
            </a:endParaRPr>
          </a:p>
          <a:p>
            <a:r>
              <a:rPr lang="it-IT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anose="020E0502030303020204" pitchFamily="34" charset="0"/>
              </a:rPr>
              <a:t> -UNA PRIMA PARTE  “ CARTA  E  MATITA “                                       PROVA  COLLETTIVA </a:t>
            </a:r>
          </a:p>
          <a:p>
            <a:endParaRPr lang="it-IT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ndara" panose="020E0502030303020204" pitchFamily="34" charset="0"/>
            </a:endParaRPr>
          </a:p>
          <a:p>
            <a:r>
              <a:rPr lang="it-IT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anose="020E0502030303020204" pitchFamily="34" charset="0"/>
              </a:rPr>
              <a:t>-UNA  PARTE  DA  SOMMINISTRARE  IN  MODO  INDIVIDUALE </a:t>
            </a:r>
          </a:p>
          <a:p>
            <a:endParaRPr lang="it-IT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ndara" panose="020E0502030303020204" pitchFamily="34" charset="0"/>
            </a:endParaRPr>
          </a:p>
          <a:p>
            <a:r>
              <a:rPr lang="it-IT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anose="020E0502030303020204" pitchFamily="34" charset="0"/>
              </a:rPr>
              <a:t>-UNA  PARTE  RELATIVA  ALLA  SOLUZIONE  DI  PROBLEMI  ARITMETICI .</a:t>
            </a:r>
          </a:p>
          <a:p>
            <a:endParaRPr lang="it-IT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1430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67544" y="764704"/>
            <a:ext cx="8136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Candara" panose="020E0502030303020204" pitchFamily="34" charset="0"/>
              </a:rPr>
              <a:t>LE  PROVE  DELLA  CARTA  E  MATITA  CONSISTONO  IN: </a:t>
            </a:r>
          </a:p>
          <a:p>
            <a:r>
              <a:rPr lang="it-IT" sz="2000" dirty="0" smtClean="0">
                <a:latin typeface="Candara" panose="020E0502030303020204" pitchFamily="34" charset="0"/>
              </a:rPr>
              <a:t>OPERAZIONI  SCRITTE  (addizioni e sottrazioni per tutte le classi, moltiplicazioni e divisioni per la terza, quarta e quinta).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11" y="2996952"/>
            <a:ext cx="3816424" cy="3254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939125"/>
            <a:ext cx="457200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40872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611560" y="548680"/>
            <a:ext cx="806489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latin typeface="Candara" panose="020E0502030303020204" pitchFamily="34" charset="0"/>
              </a:rPr>
              <a:t>GIUDIZIO DI NUMEROSITA</a:t>
            </a:r>
            <a:r>
              <a:rPr lang="it-IT" dirty="0" smtClean="0">
                <a:latin typeface="Candara" panose="020E0502030303020204" pitchFamily="34" charset="0"/>
              </a:rPr>
              <a:t>’: si tratta di una prova di comprensione semantica che richiede la capacità di saper anche leggere correttamente i numeri.</a:t>
            </a:r>
          </a:p>
          <a:p>
            <a:endParaRPr lang="it-IT" sz="2000" b="1" dirty="0" smtClean="0">
              <a:latin typeface="Candara" panose="020E0502030303020204" pitchFamily="34" charset="0"/>
            </a:endParaRPr>
          </a:p>
          <a:p>
            <a:r>
              <a:rPr lang="it-IT" sz="2000" b="1" dirty="0" smtClean="0">
                <a:latin typeface="Candara" panose="020E0502030303020204" pitchFamily="34" charset="0"/>
              </a:rPr>
              <a:t>TRASFORMAZIONE IN CIFRE</a:t>
            </a:r>
            <a:r>
              <a:rPr lang="it-IT" dirty="0" smtClean="0">
                <a:latin typeface="Candara" panose="020E0502030303020204" pitchFamily="34" charset="0"/>
              </a:rPr>
              <a:t>: si valuta in questa prova l’abilità nell’elaborare la struttura che regola i rapporti fra le cifre che lo compongono, ognuno con la propria categoria posizionale </a:t>
            </a:r>
            <a:endParaRPr lang="it-IT" dirty="0">
              <a:latin typeface="Candara" panose="020E0502030303020204" pitchFamily="34" charset="0"/>
            </a:endParaRPr>
          </a:p>
        </p:txBody>
      </p:sp>
      <p:pic>
        <p:nvPicPr>
          <p:cNvPr id="5" name="Immagine 4" descr="img0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2604134"/>
            <a:ext cx="2880320" cy="425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763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95536" y="404664"/>
            <a:ext cx="828092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Candara" panose="020E0502030303020204" pitchFamily="34" charset="0"/>
              </a:rPr>
              <a:t>ORDINAMENTO </a:t>
            </a:r>
            <a:r>
              <a:rPr lang="it-IT" sz="2000" dirty="0" err="1" smtClean="0">
                <a:latin typeface="Candara" panose="020E0502030303020204" pitchFamily="34" charset="0"/>
              </a:rPr>
              <a:t>DI</a:t>
            </a:r>
            <a:r>
              <a:rPr lang="it-IT" sz="2000" dirty="0" smtClean="0">
                <a:latin typeface="Candara" panose="020E0502030303020204" pitchFamily="34" charset="0"/>
              </a:rPr>
              <a:t> SERIE DAL  MINORE AL MAGGIORE E DAL MAGGIORE AL MINORE</a:t>
            </a:r>
          </a:p>
          <a:p>
            <a:r>
              <a:rPr lang="it-IT" dirty="0" smtClean="0">
                <a:latin typeface="Candara" panose="020E0502030303020204" pitchFamily="34" charset="0"/>
              </a:rPr>
              <a:t>Per la corretta esecuzione della seriazione il bambino deve essere in grado di riconoscere le singole quantità, confrontarle e ordinarle.</a:t>
            </a:r>
            <a:endParaRPr lang="it-IT" dirty="0">
              <a:latin typeface="Candara" panose="020E0502030303020204" pitchFamily="34" charset="0"/>
            </a:endParaRPr>
          </a:p>
        </p:txBody>
      </p:sp>
      <p:pic>
        <p:nvPicPr>
          <p:cNvPr id="5" name="Immagine 4" descr="img099.jpg"/>
          <p:cNvPicPr>
            <a:picLocks noChangeAspect="1"/>
          </p:cNvPicPr>
          <p:nvPr/>
        </p:nvPicPr>
        <p:blipFill>
          <a:blip r:embed="rId2" cstate="print"/>
          <a:srcRect r="10455"/>
          <a:stretch>
            <a:fillRect/>
          </a:stretch>
        </p:blipFill>
        <p:spPr>
          <a:xfrm>
            <a:off x="683568" y="1988840"/>
            <a:ext cx="3024336" cy="4544549"/>
          </a:xfrm>
          <a:prstGeom prst="rect">
            <a:avLst/>
          </a:prstGeom>
        </p:spPr>
      </p:pic>
      <p:pic>
        <p:nvPicPr>
          <p:cNvPr id="6" name="Immagine 5" descr="img100.jpg"/>
          <p:cNvPicPr>
            <a:picLocks noChangeAspect="1"/>
          </p:cNvPicPr>
          <p:nvPr/>
        </p:nvPicPr>
        <p:blipFill>
          <a:blip r:embed="rId3" cstate="print"/>
          <a:srcRect l="13098" t="513"/>
          <a:stretch>
            <a:fillRect/>
          </a:stretch>
        </p:blipFill>
        <p:spPr>
          <a:xfrm>
            <a:off x="4860032" y="1988840"/>
            <a:ext cx="3121276" cy="454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972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51520" y="980728"/>
            <a:ext cx="82809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>
              <a:latin typeface="Candara" panose="020E0502030303020204" pitchFamily="34" charset="0"/>
            </a:endParaRPr>
          </a:p>
          <a:p>
            <a:r>
              <a:rPr lang="it-IT" sz="2800" dirty="0" smtClean="0">
                <a:latin typeface="Candara" panose="020E0502030303020204" pitchFamily="34" charset="0"/>
              </a:rPr>
              <a:t>                                       </a:t>
            </a:r>
            <a:r>
              <a:rPr lang="it-IT" sz="2800" b="1" dirty="0" smtClean="0">
                <a:latin typeface="Candara" panose="020E0502030303020204" pitchFamily="34" charset="0"/>
              </a:rPr>
              <a:t>ATTRIBUZIONE DEI PUNTEGGI</a:t>
            </a:r>
          </a:p>
          <a:p>
            <a:r>
              <a:rPr lang="it-IT" sz="2800" i="1" dirty="0" smtClean="0">
                <a:latin typeface="Candara" panose="020E0502030303020204" pitchFamily="34" charset="0"/>
              </a:rPr>
              <a:t>Ogni singola risposta corretta vale </a:t>
            </a:r>
            <a:r>
              <a:rPr lang="it-IT" sz="2800" b="1" i="1" dirty="0" smtClean="0">
                <a:latin typeface="Candara" panose="020E0502030303020204" pitchFamily="34" charset="0"/>
              </a:rPr>
              <a:t>1 pu</a:t>
            </a:r>
            <a:r>
              <a:rPr lang="it-IT" sz="2800" b="1" dirty="0" smtClean="0">
                <a:latin typeface="Candara" panose="020E0502030303020204" pitchFamily="34" charset="0"/>
              </a:rPr>
              <a:t>nto</a:t>
            </a:r>
            <a:r>
              <a:rPr lang="it-IT" sz="2800" dirty="0" smtClean="0">
                <a:latin typeface="Candara" panose="020E0502030303020204" pitchFamily="34" charset="0"/>
              </a:rPr>
              <a:t>.</a:t>
            </a:r>
          </a:p>
          <a:p>
            <a:r>
              <a:rPr lang="it-IT" sz="2800" b="1" i="1" dirty="0" smtClean="0">
                <a:latin typeface="Candara" panose="020E0502030303020204" pitchFamily="34" charset="0"/>
              </a:rPr>
              <a:t>Operazioni scritte in classe</a:t>
            </a:r>
            <a:r>
              <a:rPr lang="it-IT" sz="2800" dirty="0" smtClean="0">
                <a:latin typeface="Candara" panose="020E0502030303020204" pitchFamily="34" charset="0"/>
              </a:rPr>
              <a:t>: somma delle risposte corrette nelle operazioni scritte nella parte collettiva.</a:t>
            </a:r>
          </a:p>
          <a:p>
            <a:r>
              <a:rPr lang="it-IT" sz="2800" b="1" i="1" dirty="0" smtClean="0">
                <a:latin typeface="Candara" panose="020E0502030303020204" pitchFamily="34" charset="0"/>
              </a:rPr>
              <a:t>Conoscenza numerica</a:t>
            </a:r>
            <a:r>
              <a:rPr lang="it-IT" sz="2800" dirty="0" smtClean="0">
                <a:latin typeface="Candara" panose="020E0502030303020204" pitchFamily="34" charset="0"/>
              </a:rPr>
              <a:t>: è il risultato della somma dei punteggi(risposte corrette) ottenuti nelle altre tre prove della parte collettiva.</a:t>
            </a:r>
          </a:p>
          <a:p>
            <a:endParaRPr lang="it-IT" sz="2800" dirty="0" smtClean="0">
              <a:latin typeface="Candara" panose="020E0502030303020204" pitchFamily="34" charset="0"/>
            </a:endParaRPr>
          </a:p>
          <a:p>
            <a:endParaRPr lang="it-IT" sz="2800" dirty="0" smtClean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2914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23528" y="476672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Candara" panose="020E0502030303020204" pitchFamily="34" charset="0"/>
              </a:rPr>
              <a:t>Le prove di soluzione di problemi proposte sono nate con l’intento di valutare l’abilità di </a:t>
            </a:r>
            <a:r>
              <a:rPr lang="it-IT" sz="2000" dirty="0" err="1" smtClean="0">
                <a:latin typeface="Candara" panose="020E0502030303020204" pitchFamily="34" charset="0"/>
              </a:rPr>
              <a:t>problem</a:t>
            </a:r>
            <a:r>
              <a:rPr lang="it-IT" sz="2000" dirty="0" smtClean="0">
                <a:latin typeface="Candara" panose="020E0502030303020204" pitchFamily="34" charset="0"/>
              </a:rPr>
              <a:t> </a:t>
            </a:r>
            <a:r>
              <a:rPr lang="it-IT" sz="2000" dirty="0" err="1" smtClean="0">
                <a:latin typeface="Candara" panose="020E0502030303020204" pitchFamily="34" charset="0"/>
              </a:rPr>
              <a:t>solving</a:t>
            </a:r>
            <a:r>
              <a:rPr lang="it-IT" sz="2000" dirty="0" smtClean="0">
                <a:latin typeface="Candara" panose="020E0502030303020204" pitchFamily="34" charset="0"/>
              </a:rPr>
              <a:t>.</a:t>
            </a:r>
            <a:endParaRPr lang="it-IT" sz="2000" dirty="0">
              <a:latin typeface="Candara" panose="020E0502030303020204" pitchFamily="34" charset="0"/>
            </a:endParaRPr>
          </a:p>
        </p:txBody>
      </p:sp>
      <p:pic>
        <p:nvPicPr>
          <p:cNvPr id="5" name="Immagine 4" descr="img101.jpg"/>
          <p:cNvPicPr>
            <a:picLocks noChangeAspect="1"/>
          </p:cNvPicPr>
          <p:nvPr/>
        </p:nvPicPr>
        <p:blipFill>
          <a:blip r:embed="rId2" cstate="print"/>
          <a:srcRect l="15306" r="2421"/>
          <a:stretch>
            <a:fillRect/>
          </a:stretch>
        </p:blipFill>
        <p:spPr>
          <a:xfrm>
            <a:off x="2771800" y="1700808"/>
            <a:ext cx="3096344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839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683568" y="1340768"/>
            <a:ext cx="7128792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Candara" panose="020E0502030303020204" pitchFamily="34" charset="0"/>
              </a:rPr>
              <a:t>                          </a:t>
            </a:r>
            <a:r>
              <a:rPr lang="it-IT" sz="2400" dirty="0" smtClean="0">
                <a:latin typeface="Candara" panose="020E0502030303020204" pitchFamily="34" charset="0"/>
              </a:rPr>
              <a:t>ATTRIBUZIONE DEL PUNTEGGIO </a:t>
            </a:r>
          </a:p>
          <a:p>
            <a:endParaRPr lang="it-IT" sz="2000" dirty="0" smtClean="0">
              <a:latin typeface="Candara" panose="020E0502030303020204" pitchFamily="34" charset="0"/>
            </a:endParaRPr>
          </a:p>
          <a:p>
            <a:r>
              <a:rPr lang="it-IT" sz="2000" dirty="0" smtClean="0">
                <a:latin typeface="Candara" panose="020E0502030303020204" pitchFamily="34" charset="0"/>
              </a:rPr>
              <a:t>Per i problemi che per essere risolti prevedono due passaggi, </a:t>
            </a:r>
          </a:p>
          <a:p>
            <a:r>
              <a:rPr lang="it-IT" sz="2000" dirty="0" smtClean="0">
                <a:latin typeface="Candara" panose="020E0502030303020204" pitchFamily="34" charset="0"/>
              </a:rPr>
              <a:t>-Se il bambino li risolve scrivendo direttamente il risultato finale gli si attribuiscono  2 punti;</a:t>
            </a:r>
          </a:p>
          <a:p>
            <a:r>
              <a:rPr lang="it-IT" sz="2000" dirty="0" smtClean="0">
                <a:latin typeface="Candara" panose="020E0502030303020204" pitchFamily="34" charset="0"/>
              </a:rPr>
              <a:t>-Se la risposta finale è sbagliata o assente, si potrà comunque assegnare un punto se la prima parte del problema è corretta;</a:t>
            </a:r>
          </a:p>
          <a:p>
            <a:r>
              <a:rPr lang="it-IT" sz="2000" dirty="0" smtClean="0">
                <a:latin typeface="Candara" panose="020E0502030303020204" pitchFamily="34" charset="0"/>
              </a:rPr>
              <a:t>-Laddove vi sia un’operazione impostata correttamente ma con un errore nel calcolo, vengono assegnati 0,5 punti.</a:t>
            </a:r>
          </a:p>
          <a:p>
            <a:r>
              <a:rPr lang="it-IT" sz="2000" dirty="0" smtClean="0">
                <a:latin typeface="Candara" panose="020E0502030303020204" pitchFamily="34" charset="0"/>
              </a:rPr>
              <a:t> </a:t>
            </a:r>
          </a:p>
          <a:p>
            <a:r>
              <a:rPr lang="it-IT" sz="2000" dirty="0" smtClean="0">
                <a:latin typeface="Candara" panose="020E0502030303020204" pitchFamily="34" charset="0"/>
              </a:rPr>
              <a:t>Il tempo richiesto per concludere tutti i 5 problemi è di circa 40 minuti.</a:t>
            </a:r>
          </a:p>
          <a:p>
            <a:endParaRPr lang="it-IT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520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79512" y="260648"/>
            <a:ext cx="878497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Candara" panose="020E0502030303020204" pitchFamily="34" charset="0"/>
              </a:rPr>
              <a:t>Per questa prova, le </a:t>
            </a:r>
            <a:r>
              <a:rPr lang="it-IT" sz="2000" dirty="0" err="1" smtClean="0">
                <a:latin typeface="Candara" panose="020E0502030303020204" pitchFamily="34" charset="0"/>
              </a:rPr>
              <a:t>modalita’</a:t>
            </a:r>
            <a:r>
              <a:rPr lang="it-IT" sz="2000" dirty="0" smtClean="0">
                <a:latin typeface="Candara" panose="020E0502030303020204" pitchFamily="34" charset="0"/>
              </a:rPr>
              <a:t> di somministrazione sono volte a rilevare , oltre alla correttezza  delle risposte, anche la velocità di esecuzione.</a:t>
            </a:r>
          </a:p>
          <a:p>
            <a:endParaRPr lang="it-IT" dirty="0">
              <a:latin typeface="Candara" panose="020E0502030303020204" pitchFamily="34" charset="0"/>
            </a:endParaRPr>
          </a:p>
        </p:txBody>
      </p:sp>
      <p:pic>
        <p:nvPicPr>
          <p:cNvPr id="5" name="Immagine 4" descr="img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700808"/>
            <a:ext cx="3763207" cy="5013176"/>
          </a:xfrm>
          <a:prstGeom prst="rect">
            <a:avLst/>
          </a:prstGeom>
        </p:spPr>
      </p:pic>
      <p:pic>
        <p:nvPicPr>
          <p:cNvPr id="6" name="Immagine 5" descr="img105.jpg"/>
          <p:cNvPicPr>
            <a:picLocks noChangeAspect="1"/>
          </p:cNvPicPr>
          <p:nvPr/>
        </p:nvPicPr>
        <p:blipFill>
          <a:blip r:embed="rId3" cstate="print"/>
          <a:srcRect l="5455"/>
          <a:stretch>
            <a:fillRect/>
          </a:stretch>
        </p:blipFill>
        <p:spPr>
          <a:xfrm>
            <a:off x="4860032" y="1831639"/>
            <a:ext cx="3456383" cy="502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662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539552" y="1052736"/>
            <a:ext cx="77768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Candara" panose="020E0502030303020204" pitchFamily="34" charset="0"/>
              </a:rPr>
              <a:t>                                  </a:t>
            </a:r>
            <a:r>
              <a:rPr lang="it-IT" sz="2400" b="1" dirty="0" smtClean="0">
                <a:latin typeface="Candara" panose="020E0502030303020204" pitchFamily="34" charset="0"/>
              </a:rPr>
              <a:t>INDICI PER LA PARTE INDIVIDUALE</a:t>
            </a:r>
          </a:p>
          <a:p>
            <a:endParaRPr lang="it-IT" sz="2400" b="1" dirty="0" smtClean="0">
              <a:latin typeface="Candara" panose="020E0502030303020204" pitchFamily="34" charset="0"/>
            </a:endParaRPr>
          </a:p>
          <a:p>
            <a:r>
              <a:rPr lang="it-IT" sz="2400" b="1" dirty="0" smtClean="0">
                <a:latin typeface="Candara" panose="020E0502030303020204" pitchFamily="34" charset="0"/>
              </a:rPr>
              <a:t>Accuratezza</a:t>
            </a:r>
            <a:r>
              <a:rPr lang="it-IT" sz="2400" dirty="0" smtClean="0">
                <a:latin typeface="Candara" panose="020E0502030303020204" pitchFamily="34" charset="0"/>
              </a:rPr>
              <a:t>: è la somma di tutti gli errori commessi dal bambino nella parte individuale ( ricordandosi di moltiplicare per tre gli errori del calcolo scritto)</a:t>
            </a:r>
          </a:p>
          <a:p>
            <a:r>
              <a:rPr lang="it-IT" sz="2400" b="1" dirty="0" smtClean="0">
                <a:latin typeface="Candara" panose="020E0502030303020204" pitchFamily="34" charset="0"/>
              </a:rPr>
              <a:t>Tempo totale</a:t>
            </a:r>
            <a:r>
              <a:rPr lang="it-IT" sz="2400" dirty="0" smtClean="0">
                <a:latin typeface="Candara" panose="020E0502030303020204" pitchFamily="34" charset="0"/>
              </a:rPr>
              <a:t>: è la somma di tutti i tempi parziali delle prove di calcolo a mente, calcolo scritto ed enumerazione. Questo indice ci fornisce una misura di velocità generale dell’esecuzione della prova.</a:t>
            </a:r>
          </a:p>
          <a:p>
            <a:endParaRPr lang="it-IT" sz="2400" dirty="0" smtClean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404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6264696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it-IT" sz="2400" i="1" dirty="0" smtClean="0">
                <a:latin typeface="Candara" panose="020E0502030303020204" pitchFamily="34" charset="0"/>
              </a:rPr>
              <a:t>«…</a:t>
            </a:r>
            <a:r>
              <a:rPr lang="it-IT" sz="2400" i="1" dirty="0">
                <a:latin typeface="Candara" panose="020E0502030303020204" pitchFamily="34" charset="0"/>
              </a:rPr>
              <a:t>Per essere efficace un test di screening deve essere semplice, rapido da somministrare e poco costoso, sia in termini di strumentazione che di impiego di risorse specialistiche</a:t>
            </a:r>
            <a:r>
              <a:rPr lang="it-IT" dirty="0" smtClean="0"/>
              <a:t>.»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dirty="0" smtClean="0"/>
              <a:t> </a:t>
            </a:r>
            <a:r>
              <a:rPr lang="it-IT" sz="1600" b="1" dirty="0">
                <a:latin typeface="Candara" panose="020E0502030303020204" pitchFamily="34" charset="0"/>
              </a:rPr>
              <a:t>(</a:t>
            </a:r>
            <a:r>
              <a:rPr lang="it-IT" sz="1600" b="1" dirty="0" err="1">
                <a:latin typeface="Candara" panose="020E0502030303020204" pitchFamily="34" charset="0"/>
              </a:rPr>
              <a:t>A.Paoletti</a:t>
            </a:r>
            <a:r>
              <a:rPr lang="it-IT" sz="1600" b="1" dirty="0">
                <a:latin typeface="Candara" panose="020E0502030303020204" pitchFamily="34" charset="0"/>
              </a:rPr>
              <a:t>, </a:t>
            </a:r>
            <a:r>
              <a:rPr lang="it-IT" sz="1600" b="1" dirty="0" err="1">
                <a:latin typeface="Candara" panose="020E0502030303020204" pitchFamily="34" charset="0"/>
              </a:rPr>
              <a:t>G.Stella</a:t>
            </a:r>
            <a:r>
              <a:rPr lang="it-IT" sz="1600" b="1" dirty="0">
                <a:latin typeface="Candara" panose="020E0502030303020204" pitchFamily="34" charset="0"/>
              </a:rPr>
              <a:t>, Indici qualitativi di rischio negli screening sui disturbi specifici di apprendimento, "Dislessia ",vol. </a:t>
            </a:r>
            <a:r>
              <a:rPr lang="it-IT" sz="1600" b="1" dirty="0" err="1">
                <a:latin typeface="Candara" panose="020E0502030303020204" pitchFamily="34" charset="0"/>
              </a:rPr>
              <a:t>I,gennaio</a:t>
            </a:r>
            <a:r>
              <a:rPr lang="it-IT" sz="1600" b="1" dirty="0">
                <a:latin typeface="Candara" panose="020E0502030303020204" pitchFamily="34" charset="0"/>
              </a:rPr>
              <a:t> 2008)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45768"/>
            <a:ext cx="2049016" cy="2899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645024"/>
            <a:ext cx="200025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39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39552" y="260648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smtClean="0"/>
              <a:t>La prestazione dei bambini può essere immediatamente interpretata facendo riferimento alle fasce di prestazione </a:t>
            </a:r>
          </a:p>
        </p:txBody>
      </p:sp>
      <p:pic>
        <p:nvPicPr>
          <p:cNvPr id="5" name="Immagine 4" descr="img108.jpg"/>
          <p:cNvPicPr>
            <a:picLocks noChangeAspect="1"/>
          </p:cNvPicPr>
          <p:nvPr/>
        </p:nvPicPr>
        <p:blipFill>
          <a:blip r:embed="rId2" cstate="print"/>
          <a:srcRect l="14150" t="8863" r="22345" b="32562"/>
          <a:stretch>
            <a:fillRect/>
          </a:stretch>
        </p:blipFill>
        <p:spPr>
          <a:xfrm>
            <a:off x="2339752" y="1196752"/>
            <a:ext cx="3744416" cy="533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413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95536" y="404664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Esempio di un test di valutazione:</a:t>
            </a:r>
            <a:endParaRPr lang="it-IT" dirty="0"/>
          </a:p>
        </p:txBody>
      </p:sp>
      <p:pic>
        <p:nvPicPr>
          <p:cNvPr id="5" name="Immagine 4" descr="img109.jpg"/>
          <p:cNvPicPr>
            <a:picLocks noChangeAspect="1"/>
          </p:cNvPicPr>
          <p:nvPr/>
        </p:nvPicPr>
        <p:blipFill>
          <a:blip r:embed="rId2" cstate="print"/>
          <a:srcRect l="10614" b="55250"/>
          <a:stretch>
            <a:fillRect/>
          </a:stretch>
        </p:blipFill>
        <p:spPr>
          <a:xfrm rot="5400000">
            <a:off x="-240683" y="2596683"/>
            <a:ext cx="3941510" cy="2960778"/>
          </a:xfrm>
          <a:prstGeom prst="rect">
            <a:avLst/>
          </a:prstGeom>
        </p:spPr>
      </p:pic>
      <p:pic>
        <p:nvPicPr>
          <p:cNvPr id="6" name="Immagine 5" descr="img110.jpg"/>
          <p:cNvPicPr>
            <a:picLocks noChangeAspect="1"/>
          </p:cNvPicPr>
          <p:nvPr/>
        </p:nvPicPr>
        <p:blipFill>
          <a:blip r:embed="rId3" cstate="print"/>
          <a:srcRect l="11805" t="2751" b="651"/>
          <a:stretch>
            <a:fillRect/>
          </a:stretch>
        </p:blipFill>
        <p:spPr>
          <a:xfrm rot="5400000">
            <a:off x="3866971" y="1441357"/>
            <a:ext cx="4032448" cy="536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770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111.jpg"/>
          <p:cNvPicPr>
            <a:picLocks noChangeAspect="1"/>
          </p:cNvPicPr>
          <p:nvPr/>
        </p:nvPicPr>
        <p:blipFill>
          <a:blip r:embed="rId2" cstate="print"/>
          <a:srcRect l="12098" t="2473" b="-399"/>
          <a:stretch>
            <a:fillRect/>
          </a:stretch>
        </p:blipFill>
        <p:spPr>
          <a:xfrm rot="5400000">
            <a:off x="2187617" y="-1099385"/>
            <a:ext cx="4536507" cy="855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4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990600"/>
            <a:ext cx="770572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6049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1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677302" y="-278053"/>
            <a:ext cx="5473979" cy="71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406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116.jpg"/>
          <p:cNvPicPr>
            <a:picLocks noChangeAspect="1"/>
          </p:cNvPicPr>
          <p:nvPr/>
        </p:nvPicPr>
        <p:blipFill>
          <a:blip r:embed="rId2" cstate="print"/>
          <a:srcRect t="5830" r="3839"/>
          <a:stretch>
            <a:fillRect/>
          </a:stretch>
        </p:blipFill>
        <p:spPr>
          <a:xfrm>
            <a:off x="144016" y="153304"/>
            <a:ext cx="4680521" cy="6309320"/>
          </a:xfrm>
          <a:prstGeom prst="rect">
            <a:avLst/>
          </a:prstGeom>
        </p:spPr>
      </p:pic>
      <p:pic>
        <p:nvPicPr>
          <p:cNvPr id="5" name="Immagine 4" descr="img115.jpg"/>
          <p:cNvPicPr>
            <a:picLocks noChangeAspect="1"/>
          </p:cNvPicPr>
          <p:nvPr/>
        </p:nvPicPr>
        <p:blipFill>
          <a:blip r:embed="rId3" cstate="print"/>
          <a:srcRect t="1163" r="8972"/>
          <a:stretch>
            <a:fillRect/>
          </a:stretch>
        </p:blipFill>
        <p:spPr>
          <a:xfrm>
            <a:off x="4860032" y="332656"/>
            <a:ext cx="4056254" cy="634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94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4848" y="188640"/>
            <a:ext cx="8229600" cy="1143000"/>
          </a:xfrm>
        </p:spPr>
        <p:txBody>
          <a:bodyPr/>
          <a:lstStyle/>
          <a:p>
            <a:r>
              <a:rPr lang="it-IT" dirty="0" smtClean="0"/>
              <a:t>DETTATO DI UN BRANO </a:t>
            </a:r>
            <a:endParaRPr lang="it-IT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72816"/>
            <a:ext cx="1979784" cy="103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683568" y="3284984"/>
            <a:ext cx="79208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000" dirty="0">
              <a:latin typeface="Candara" panose="020E0502030303020204" pitchFamily="34" charset="0"/>
            </a:endParaRPr>
          </a:p>
          <a:p>
            <a:r>
              <a:rPr lang="it-IT" sz="2000" b="1" dirty="0">
                <a:latin typeface="Candara" panose="020E0502030303020204" pitchFamily="34" charset="0"/>
              </a:rPr>
              <a:t>Classe </a:t>
            </a:r>
            <a:r>
              <a:rPr lang="it-IT" sz="2000" b="1" dirty="0" smtClean="0">
                <a:latin typeface="Candara" panose="020E0502030303020204" pitchFamily="34" charset="0"/>
              </a:rPr>
              <a:t>                                                                                                          Brano                 </a:t>
            </a:r>
            <a:r>
              <a:rPr lang="it-IT" sz="2000" dirty="0">
                <a:latin typeface="Candara" panose="020E0502030303020204" pitchFamily="34" charset="0"/>
              </a:rPr>
              <a:t>I elementare </a:t>
            </a:r>
            <a:r>
              <a:rPr lang="it-IT" sz="2000" dirty="0" smtClean="0">
                <a:latin typeface="Candara" panose="020E0502030303020204" pitchFamily="34" charset="0"/>
              </a:rPr>
              <a:t>                                                                   La </a:t>
            </a:r>
            <a:r>
              <a:rPr lang="it-IT" sz="2000" dirty="0">
                <a:latin typeface="Candara" panose="020E0502030303020204" pitchFamily="34" charset="0"/>
              </a:rPr>
              <a:t>bicicletta del </a:t>
            </a:r>
            <a:r>
              <a:rPr lang="it-IT" sz="2000" dirty="0" smtClean="0">
                <a:latin typeface="Candara" panose="020E0502030303020204" pitchFamily="34" charset="0"/>
              </a:rPr>
              <a:t>papà                 </a:t>
            </a:r>
            <a:r>
              <a:rPr lang="it-IT" sz="2000" dirty="0">
                <a:latin typeface="Candara" panose="020E0502030303020204" pitchFamily="34" charset="0"/>
              </a:rPr>
              <a:t>II elementare </a:t>
            </a:r>
            <a:r>
              <a:rPr lang="it-IT" sz="2000" dirty="0" smtClean="0">
                <a:latin typeface="Candara" panose="020E0502030303020204" pitchFamily="34" charset="0"/>
              </a:rPr>
              <a:t>                                                                    Il </a:t>
            </a:r>
            <a:r>
              <a:rPr lang="it-IT" sz="2000" dirty="0">
                <a:latin typeface="Candara" panose="020E0502030303020204" pitchFamily="34" charset="0"/>
              </a:rPr>
              <a:t>cieco e la </a:t>
            </a:r>
            <a:r>
              <a:rPr lang="it-IT" sz="2000" dirty="0" smtClean="0">
                <a:latin typeface="Candara" panose="020E0502030303020204" pitchFamily="34" charset="0"/>
              </a:rPr>
              <a:t>fiaccola              </a:t>
            </a:r>
            <a:r>
              <a:rPr lang="it-IT" sz="2000" dirty="0">
                <a:latin typeface="Candara" panose="020E0502030303020204" pitchFamily="34" charset="0"/>
              </a:rPr>
              <a:t>III </a:t>
            </a:r>
            <a:r>
              <a:rPr lang="it-IT" sz="2000" dirty="0" smtClean="0">
                <a:latin typeface="Candara" panose="020E0502030303020204" pitchFamily="34" charset="0"/>
              </a:rPr>
              <a:t>elementare                                                                         Il </a:t>
            </a:r>
            <a:r>
              <a:rPr lang="it-IT" sz="2000" dirty="0">
                <a:latin typeface="Candara" panose="020E0502030303020204" pitchFamily="34" charset="0"/>
              </a:rPr>
              <a:t>leone e il </a:t>
            </a:r>
            <a:r>
              <a:rPr lang="it-IT" sz="2000" dirty="0" smtClean="0">
                <a:latin typeface="Candara" panose="020E0502030303020204" pitchFamily="34" charset="0"/>
              </a:rPr>
              <a:t>gallo              </a:t>
            </a:r>
            <a:r>
              <a:rPr lang="it-IT" sz="2000" dirty="0">
                <a:latin typeface="Candara" panose="020E0502030303020204" pitchFamily="34" charset="0"/>
              </a:rPr>
              <a:t>IV elementare </a:t>
            </a:r>
            <a:r>
              <a:rPr lang="it-IT" sz="2000" dirty="0" smtClean="0">
                <a:latin typeface="Candara" panose="020E0502030303020204" pitchFamily="34" charset="0"/>
              </a:rPr>
              <a:t>                                                                          Indiani </a:t>
            </a:r>
            <a:r>
              <a:rPr lang="it-IT" sz="2000" dirty="0">
                <a:latin typeface="Candara" panose="020E0502030303020204" pitchFamily="34" charset="0"/>
              </a:rPr>
              <a:t>e bisonti </a:t>
            </a:r>
            <a:r>
              <a:rPr lang="it-IT" sz="2000" dirty="0" smtClean="0">
                <a:latin typeface="Candara" panose="020E0502030303020204" pitchFamily="34" charset="0"/>
              </a:rPr>
              <a:t>               V </a:t>
            </a:r>
            <a:r>
              <a:rPr lang="it-IT" sz="2000" dirty="0">
                <a:latin typeface="Candara" panose="020E0502030303020204" pitchFamily="34" charset="0"/>
              </a:rPr>
              <a:t>elementare </a:t>
            </a:r>
            <a:r>
              <a:rPr lang="it-IT" sz="2000" dirty="0" smtClean="0">
                <a:latin typeface="Candara" panose="020E0502030303020204" pitchFamily="34" charset="0"/>
              </a:rPr>
              <a:t>                                                                          Il </a:t>
            </a:r>
            <a:r>
              <a:rPr lang="it-IT" sz="2000" dirty="0">
                <a:latin typeface="Candara" panose="020E0502030303020204" pitchFamily="34" charset="0"/>
              </a:rPr>
              <a:t>colore dei pesci </a:t>
            </a:r>
          </a:p>
        </p:txBody>
      </p:sp>
    </p:spTree>
    <p:extLst>
      <p:ext uri="{BB962C8B-B14F-4D97-AF65-F5344CB8AC3E}">
        <p14:creationId xmlns:p14="http://schemas.microsoft.com/office/powerpoint/2010/main" val="14475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 smtClean="0">
                <a:latin typeface="Candara" panose="020E0502030303020204" pitchFamily="34" charset="0"/>
              </a:rPr>
              <a:t>La bicicletta del papà</a:t>
            </a:r>
            <a:br>
              <a:rPr lang="it-IT" sz="2800" dirty="0" smtClean="0">
                <a:latin typeface="Candara" panose="020E0502030303020204" pitchFamily="34" charset="0"/>
              </a:rPr>
            </a:br>
            <a:r>
              <a:rPr lang="it-IT" sz="2800" dirty="0" smtClean="0">
                <a:latin typeface="Candara" panose="020E0502030303020204" pitchFamily="34" charset="0"/>
              </a:rPr>
              <a:t>I elementare</a:t>
            </a:r>
            <a:endParaRPr lang="it-IT" sz="2800" dirty="0">
              <a:latin typeface="Candara" panose="020E0502030303020204" pitchFamily="34" charset="0"/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395536" y="1628800"/>
            <a:ext cx="3240360" cy="4536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600" b="1" dirty="0">
                <a:latin typeface="Candara" panose="020E0502030303020204" pitchFamily="34" charset="0"/>
              </a:rPr>
              <a:t>La bicicletta del papà</a:t>
            </a:r>
          </a:p>
          <a:p>
            <a:pPr marL="0" indent="0">
              <a:buNone/>
            </a:pPr>
            <a:r>
              <a:rPr lang="it-IT" sz="1600" b="1" dirty="0">
                <a:latin typeface="Candara" panose="020E0502030303020204" pitchFamily="34" charset="0"/>
              </a:rPr>
              <a:t> </a:t>
            </a:r>
          </a:p>
          <a:p>
            <a:pPr marL="0" indent="0">
              <a:buNone/>
            </a:pPr>
            <a:r>
              <a:rPr lang="it-IT" sz="1600" dirty="0">
                <a:latin typeface="Candara" panose="020E0502030303020204" pitchFamily="34" charset="0"/>
              </a:rPr>
              <a:t>Il mio papà ha comprato una bella bicicletta</a:t>
            </a:r>
            <a:r>
              <a:rPr lang="it-IT" sz="1600" b="1" dirty="0">
                <a:latin typeface="Candara" panose="020E0502030303020204" pitchFamily="34" charset="0"/>
              </a:rPr>
              <a:t>.</a:t>
            </a:r>
          </a:p>
          <a:p>
            <a:pPr marL="0" indent="0">
              <a:buNone/>
            </a:pPr>
            <a:r>
              <a:rPr lang="it-IT" sz="1600" dirty="0">
                <a:latin typeface="Candara" panose="020E0502030303020204" pitchFamily="34" charset="0"/>
              </a:rPr>
              <a:t>Dice che per andare a lavorare ci mette meno tempo in bicicletta che con la macchina.</a:t>
            </a:r>
          </a:p>
          <a:p>
            <a:pPr marL="0" indent="0">
              <a:buNone/>
            </a:pPr>
            <a:r>
              <a:rPr lang="it-IT" sz="1600" dirty="0">
                <a:latin typeface="Candara" panose="020E0502030303020204" pitchFamily="34" charset="0"/>
              </a:rPr>
              <a:t>Ai semafori passa davanti </a:t>
            </a:r>
            <a:r>
              <a:rPr lang="it-IT" sz="1600" dirty="0" smtClean="0">
                <a:latin typeface="Candara" panose="020E0502030303020204" pitchFamily="34" charset="0"/>
              </a:rPr>
              <a:t> </a:t>
            </a:r>
            <a:r>
              <a:rPr lang="it-IT" sz="1600" dirty="0">
                <a:latin typeface="Candara" panose="020E0502030303020204" pitchFamily="34" charset="0"/>
              </a:rPr>
              <a:t>a tutte le macchine ferme.</a:t>
            </a:r>
          </a:p>
          <a:p>
            <a:pPr marL="0" indent="0">
              <a:buNone/>
            </a:pPr>
            <a:r>
              <a:rPr lang="it-IT" sz="1600" dirty="0">
                <a:latin typeface="Candara" panose="020E0502030303020204" pitchFamily="34" charset="0"/>
              </a:rPr>
              <a:t>Alla domenica mattina facciamo un giro insieme con le nostre biciclette.</a:t>
            </a:r>
          </a:p>
          <a:p>
            <a:pPr marL="0" indent="0">
              <a:buNone/>
            </a:pPr>
            <a:r>
              <a:rPr lang="it-IT" sz="1600" dirty="0">
                <a:latin typeface="Candara" panose="020E0502030303020204" pitchFamily="34" charset="0"/>
              </a:rPr>
              <a:t>È divertente e poi non si inquina l’ aria con il gas dello scappamento.</a:t>
            </a:r>
          </a:p>
          <a:p>
            <a:pPr marL="0" indent="0">
              <a:buNone/>
            </a:pPr>
            <a:endParaRPr lang="it-IT" sz="1600" dirty="0">
              <a:latin typeface="Candara" panose="020E0502030303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3" t="21220" r="28947" b="6154"/>
          <a:stretch/>
        </p:blipFill>
        <p:spPr bwMode="auto">
          <a:xfrm>
            <a:off x="3923928" y="1412776"/>
            <a:ext cx="4618893" cy="487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55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 smtClean="0">
                <a:latin typeface="Candara" panose="020E0502030303020204" pitchFamily="34" charset="0"/>
              </a:rPr>
              <a:t>Come somministrare…</a:t>
            </a:r>
            <a:endParaRPr lang="it-IT" sz="4000" dirty="0">
              <a:latin typeface="Candara" panose="020E050203030302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4525963"/>
          </a:xfrm>
        </p:spPr>
        <p:txBody>
          <a:bodyPr>
            <a:noAutofit/>
          </a:bodyPr>
          <a:lstStyle/>
          <a:p>
            <a:endParaRPr lang="it-IT" sz="2000" dirty="0">
              <a:latin typeface="Candara" panose="020E0502030303020204" pitchFamily="34" charset="0"/>
            </a:endParaRPr>
          </a:p>
          <a:p>
            <a:r>
              <a:rPr lang="it-IT" sz="2000" dirty="0" smtClean="0">
                <a:latin typeface="Candara" panose="020E0502030303020204" pitchFamily="34" charset="0"/>
              </a:rPr>
              <a:t>Ogni bambino può scegliere se scrivere in stampato minuscolo, stampato maiuscolo o corsivo;</a:t>
            </a:r>
            <a:endParaRPr lang="it-IT" sz="2000" dirty="0">
              <a:latin typeface="Candara" panose="020E0502030303020204" pitchFamily="34" charset="0"/>
            </a:endParaRPr>
          </a:p>
          <a:p>
            <a:r>
              <a:rPr lang="it-IT" sz="2000" dirty="0">
                <a:latin typeface="Candara" panose="020E0502030303020204" pitchFamily="34" charset="0"/>
              </a:rPr>
              <a:t>I bambini possono usare il quaderno che usano </a:t>
            </a:r>
            <a:r>
              <a:rPr lang="it-IT" sz="2000" dirty="0" smtClean="0">
                <a:latin typeface="Candara" panose="020E0502030303020204" pitchFamily="34" charset="0"/>
              </a:rPr>
              <a:t>abitualmente;</a:t>
            </a:r>
          </a:p>
          <a:p>
            <a:r>
              <a:rPr lang="it-IT" sz="2000" dirty="0" smtClean="0">
                <a:latin typeface="Candara" panose="020E0502030303020204" pitchFamily="34" charset="0"/>
              </a:rPr>
              <a:t>Avvertire i bambini di «aprire bene le orecchie», non si possono ripetere parole o frasi per chi dovesse rimanere indietro;</a:t>
            </a:r>
          </a:p>
          <a:p>
            <a:r>
              <a:rPr lang="it-IT" sz="2000" dirty="0" smtClean="0">
                <a:latin typeface="Candara" panose="020E0502030303020204" pitchFamily="34" charset="0"/>
              </a:rPr>
              <a:t>Avvisare i bambini di «saltare» le parole quando perdono il ritmo del dettato;</a:t>
            </a:r>
            <a:endParaRPr lang="it-IT" sz="2000" dirty="0">
              <a:latin typeface="Candara" panose="020E0502030303020204" pitchFamily="34" charset="0"/>
            </a:endParaRPr>
          </a:p>
          <a:p>
            <a:r>
              <a:rPr lang="it-IT" sz="2000" dirty="0">
                <a:latin typeface="Candara" panose="020E0502030303020204" pitchFamily="34" charset="0"/>
              </a:rPr>
              <a:t>Non si potranno dare spiegazioni anticipate, né tantomeno durante la dettatura, su vocaboli o frasi che possono essere di difficile </a:t>
            </a:r>
            <a:r>
              <a:rPr lang="it-IT" sz="2000" dirty="0" smtClean="0">
                <a:latin typeface="Candara" panose="020E0502030303020204" pitchFamily="34" charset="0"/>
              </a:rPr>
              <a:t>comprensione;</a:t>
            </a:r>
            <a:endParaRPr lang="it-IT" sz="2000" dirty="0">
              <a:latin typeface="Candara" panose="020E0502030303020204" pitchFamily="34" charset="0"/>
            </a:endParaRPr>
          </a:p>
          <a:p>
            <a:r>
              <a:rPr lang="it-IT" sz="2000" dirty="0">
                <a:latin typeface="Candara" panose="020E0502030303020204" pitchFamily="34" charset="0"/>
              </a:rPr>
              <a:t>Sono consentite pause (per un massimo di due) qualora l'esaminatore ne osservi la particolare necessità. </a:t>
            </a:r>
          </a:p>
          <a:p>
            <a:endParaRPr lang="it-IT" sz="2000" dirty="0">
              <a:latin typeface="Candara" panose="020E0502030303020204" pitchFamily="34" charset="0"/>
            </a:endParaRPr>
          </a:p>
          <a:p>
            <a:endParaRPr lang="it-IT" sz="20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69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1450132"/>
            <a:ext cx="8229600" cy="1143000"/>
          </a:xfrm>
        </p:spPr>
        <p:txBody>
          <a:bodyPr/>
          <a:lstStyle/>
          <a:p>
            <a:r>
              <a:rPr lang="it-IT" dirty="0" smtClean="0">
                <a:latin typeface="Candara" panose="020E0502030303020204" pitchFamily="34" charset="0"/>
              </a:rPr>
              <a:t>Assegnazione del punteggio</a:t>
            </a:r>
            <a:endParaRPr lang="it-IT" dirty="0">
              <a:latin typeface="Candara" panose="020E050203030302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233463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2000" dirty="0">
              <a:latin typeface="Candara" panose="020E0502030303020204" pitchFamily="34" charset="0"/>
            </a:endParaRPr>
          </a:p>
          <a:p>
            <a:r>
              <a:rPr lang="it-IT" sz="2000" dirty="0">
                <a:latin typeface="Candara" panose="020E0502030303020204" pitchFamily="34" charset="0"/>
              </a:rPr>
              <a:t>Si conta un punto per ogni errore commesso. </a:t>
            </a:r>
          </a:p>
          <a:p>
            <a:r>
              <a:rPr lang="it-IT" sz="2000" dirty="0" smtClean="0">
                <a:latin typeface="Candara" panose="020E0502030303020204" pitchFamily="34" charset="0"/>
              </a:rPr>
              <a:t>Se </a:t>
            </a:r>
            <a:r>
              <a:rPr lang="it-IT" sz="2000" dirty="0">
                <a:latin typeface="Candara" panose="020E0502030303020204" pitchFamily="34" charset="0"/>
              </a:rPr>
              <a:t>una parola è sbagliata più volte (anche in modo diverso), si conta solo la prima </a:t>
            </a:r>
            <a:r>
              <a:rPr lang="it-IT" sz="2000" dirty="0" smtClean="0">
                <a:latin typeface="Candara" panose="020E0502030303020204" pitchFamily="34" charset="0"/>
              </a:rPr>
              <a:t>volta;</a:t>
            </a:r>
            <a:endParaRPr lang="it-IT" sz="2000" dirty="0">
              <a:latin typeface="Candara" panose="020E0502030303020204" pitchFamily="34" charset="0"/>
            </a:endParaRPr>
          </a:p>
          <a:p>
            <a:r>
              <a:rPr lang="it-IT" sz="2000" dirty="0" smtClean="0">
                <a:latin typeface="Candara" panose="020E0502030303020204" pitchFamily="34" charset="0"/>
              </a:rPr>
              <a:t>Non </a:t>
            </a:r>
            <a:r>
              <a:rPr lang="it-IT" sz="2000" dirty="0">
                <a:latin typeface="Candara" panose="020E0502030303020204" pitchFamily="34" charset="0"/>
              </a:rPr>
              <a:t>si considera errore quando il bambino: </a:t>
            </a:r>
          </a:p>
          <a:p>
            <a:pPr marL="0" indent="0">
              <a:buNone/>
            </a:pPr>
            <a:r>
              <a:rPr lang="it-IT" sz="2000" dirty="0">
                <a:latin typeface="Candara" panose="020E0502030303020204" pitchFamily="34" charset="0"/>
              </a:rPr>
              <a:t>-Non mette o sbaglia la punteggiatura </a:t>
            </a:r>
          </a:p>
          <a:p>
            <a:pPr marL="0" indent="0">
              <a:buNone/>
            </a:pPr>
            <a:r>
              <a:rPr lang="it-IT" sz="2000" dirty="0">
                <a:latin typeface="Candara" panose="020E0502030303020204" pitchFamily="34" charset="0"/>
              </a:rPr>
              <a:t>-Non mette l’iniziale maiuscola o la mette dove non dovrebbe </a:t>
            </a:r>
          </a:p>
          <a:p>
            <a:pPr marL="0" indent="0">
              <a:buNone/>
            </a:pPr>
            <a:r>
              <a:rPr lang="it-IT" sz="2000" dirty="0">
                <a:latin typeface="Candara" panose="020E0502030303020204" pitchFamily="34" charset="0"/>
              </a:rPr>
              <a:t>-Non va a capo quando richiesto o ci va quando non dovrebbe </a:t>
            </a:r>
          </a:p>
          <a:p>
            <a:endParaRPr lang="it-IT" sz="2000" dirty="0">
              <a:latin typeface="Candara" panose="020E0502030303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715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45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Candara" panose="020E0502030303020204" pitchFamily="34" charset="0"/>
              </a:rPr>
              <a:t>Errori fonologici</a:t>
            </a:r>
            <a:endParaRPr lang="it-IT" dirty="0">
              <a:latin typeface="Candara" panose="020E050203030302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>
                <a:latin typeface="Candara" panose="020E0502030303020204" pitchFamily="34" charset="0"/>
              </a:rPr>
              <a:t>E</a:t>
            </a:r>
            <a:r>
              <a:rPr lang="it-IT" sz="2000" dirty="0" smtClean="0">
                <a:latin typeface="Candara" panose="020E0502030303020204" pitchFamily="34" charset="0"/>
              </a:rPr>
              <a:t>rrori </a:t>
            </a:r>
            <a:r>
              <a:rPr lang="it-IT" sz="2000" dirty="0">
                <a:latin typeface="Candara" panose="020E0502030303020204" pitchFamily="34" charset="0"/>
              </a:rPr>
              <a:t>in cui non è rispettata la corrispondenza tra fonemi e </a:t>
            </a:r>
            <a:r>
              <a:rPr lang="it-IT" sz="2000" dirty="0" smtClean="0">
                <a:latin typeface="Candara" panose="020E0502030303020204" pitchFamily="34" charset="0"/>
              </a:rPr>
              <a:t>grafemi:</a:t>
            </a:r>
          </a:p>
          <a:p>
            <a:pPr marL="0" indent="0">
              <a:buNone/>
            </a:pPr>
            <a:endParaRPr lang="it-IT" sz="2000" dirty="0" smtClean="0">
              <a:latin typeface="Candara" panose="020E0502030303020204" pitchFamily="34" charset="0"/>
            </a:endParaRPr>
          </a:p>
          <a:p>
            <a:r>
              <a:rPr lang="it-IT" sz="2000" dirty="0" smtClean="0">
                <a:latin typeface="Candara" panose="020E0502030303020204" pitchFamily="34" charset="0"/>
              </a:rPr>
              <a:t>Scambio di suoni («</a:t>
            </a:r>
            <a:r>
              <a:rPr lang="it-IT" sz="2000" dirty="0" err="1" smtClean="0">
                <a:latin typeface="Candara" panose="020E0502030303020204" pitchFamily="34" charset="0"/>
              </a:rPr>
              <a:t>folpe</a:t>
            </a:r>
            <a:r>
              <a:rPr lang="it-IT" sz="2000" dirty="0" smtClean="0">
                <a:latin typeface="Candara" panose="020E0502030303020204" pitchFamily="34" charset="0"/>
              </a:rPr>
              <a:t>» per «volpe»);</a:t>
            </a:r>
            <a:endParaRPr lang="it-IT" sz="2000" dirty="0"/>
          </a:p>
          <a:p>
            <a:endParaRPr lang="it-IT" sz="2000" dirty="0"/>
          </a:p>
          <a:p>
            <a:r>
              <a:rPr lang="it-IT" sz="2000" dirty="0">
                <a:latin typeface="Candara" panose="020E0502030303020204" pitchFamily="34" charset="0"/>
              </a:rPr>
              <a:t>Omissioni e aggiunta di lettere o sillabe (“</a:t>
            </a:r>
            <a:r>
              <a:rPr lang="it-IT" sz="2000" dirty="0" err="1">
                <a:latin typeface="Candara" panose="020E0502030303020204" pitchFamily="34" charset="0"/>
              </a:rPr>
              <a:t>taolo</a:t>
            </a:r>
            <a:r>
              <a:rPr lang="it-IT" sz="2000" dirty="0">
                <a:latin typeface="Candara" panose="020E0502030303020204" pitchFamily="34" charset="0"/>
              </a:rPr>
              <a:t>” o “</a:t>
            </a:r>
            <a:r>
              <a:rPr lang="it-IT" sz="2000" dirty="0" err="1">
                <a:latin typeface="Candara" panose="020E0502030303020204" pitchFamily="34" charset="0"/>
              </a:rPr>
              <a:t>tavolovo</a:t>
            </a:r>
            <a:r>
              <a:rPr lang="it-IT" sz="2000" dirty="0">
                <a:latin typeface="Candara" panose="020E0502030303020204" pitchFamily="34" charset="0"/>
              </a:rPr>
              <a:t>” per “tavolo</a:t>
            </a:r>
            <a:r>
              <a:rPr lang="it-IT" sz="2000" dirty="0" smtClean="0">
                <a:latin typeface="Candara" panose="020E0502030303020204" pitchFamily="34" charset="0"/>
              </a:rPr>
              <a:t>”)</a:t>
            </a:r>
          </a:p>
          <a:p>
            <a:pPr marL="0" indent="0">
              <a:buNone/>
            </a:pPr>
            <a:r>
              <a:rPr lang="it-IT" sz="2000" dirty="0" smtClean="0">
                <a:latin typeface="Candara" panose="020E0502030303020204" pitchFamily="34" charset="0"/>
              </a:rPr>
              <a:t> </a:t>
            </a:r>
            <a:endParaRPr lang="it-IT" sz="2000" dirty="0">
              <a:latin typeface="Candara" panose="020E0502030303020204" pitchFamily="34" charset="0"/>
            </a:endParaRPr>
          </a:p>
          <a:p>
            <a:r>
              <a:rPr lang="it-IT" sz="2000" dirty="0" smtClean="0">
                <a:latin typeface="Candara" panose="020E0502030303020204" pitchFamily="34" charset="0"/>
              </a:rPr>
              <a:t>Inversioni</a:t>
            </a:r>
            <a:r>
              <a:rPr lang="it-IT" sz="2000" dirty="0">
                <a:latin typeface="Candara" panose="020E0502030303020204" pitchFamily="34" charset="0"/>
              </a:rPr>
              <a:t>, migrazioni (interprete per </a:t>
            </a:r>
            <a:r>
              <a:rPr lang="it-IT" sz="2000" i="1" dirty="0" err="1">
                <a:latin typeface="Candara" panose="020E0502030303020204" pitchFamily="34" charset="0"/>
              </a:rPr>
              <a:t>interpetre</a:t>
            </a:r>
            <a:r>
              <a:rPr lang="it-IT" sz="2000" i="1" dirty="0">
                <a:latin typeface="Candara" panose="020E0502030303020204" pitchFamily="34" charset="0"/>
              </a:rPr>
              <a:t> </a:t>
            </a:r>
            <a:r>
              <a:rPr lang="it-IT" sz="2000" dirty="0">
                <a:latin typeface="Candara" panose="020E0502030303020204" pitchFamily="34" charset="0"/>
              </a:rPr>
              <a:t>oppure “li” per “il”) </a:t>
            </a:r>
          </a:p>
          <a:p>
            <a:endParaRPr lang="it-IT" sz="2000" dirty="0">
              <a:latin typeface="Candara" panose="020E0502030303020204" pitchFamily="34" charset="0"/>
            </a:endParaRPr>
          </a:p>
          <a:p>
            <a:r>
              <a:rPr lang="it-IT" sz="2000" dirty="0">
                <a:latin typeface="Candara" panose="020E0502030303020204" pitchFamily="34" charset="0"/>
              </a:rPr>
              <a:t>Grafema inesatto (“pese” per “pesce”) </a:t>
            </a:r>
          </a:p>
          <a:p>
            <a:pPr marL="0" indent="0">
              <a:buNone/>
            </a:pPr>
            <a:endParaRPr lang="it-IT" sz="2000" dirty="0">
              <a:latin typeface="Candara" panose="020E0502030303020204" pitchFamily="34" charset="0"/>
            </a:endParaRPr>
          </a:p>
          <a:p>
            <a:r>
              <a:rPr lang="it-IT" sz="2000" dirty="0">
                <a:latin typeface="Candara" panose="020E0502030303020204" pitchFamily="34" charset="0"/>
              </a:rPr>
              <a:t>Omissione o aggiunta di h (“agi” per “aghi) </a:t>
            </a:r>
          </a:p>
          <a:p>
            <a:pPr marL="0" indent="0">
              <a:buNone/>
            </a:pPr>
            <a:endParaRPr lang="it-IT" sz="2000" dirty="0">
              <a:latin typeface="Candara" panose="020E0502030303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9" t="7010" r="14230" b="12861"/>
          <a:stretch/>
        </p:blipFill>
        <p:spPr bwMode="auto">
          <a:xfrm rot="19006964">
            <a:off x="7956376" y="332656"/>
            <a:ext cx="70986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6" t="6076" r="10721" b="12951"/>
          <a:stretch/>
        </p:blipFill>
        <p:spPr bwMode="auto">
          <a:xfrm rot="2698559">
            <a:off x="1115617" y="298650"/>
            <a:ext cx="809876" cy="1146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3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2175</Words>
  <Application>Microsoft Office PowerPoint</Application>
  <PresentationFormat>Presentazione su schermo (4:3)</PresentationFormat>
  <Paragraphs>240</Paragraphs>
  <Slides>45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45</vt:i4>
      </vt:variant>
    </vt:vector>
  </HeadingPairs>
  <TitlesOfParts>
    <vt:vector size="47" baseType="lpstr">
      <vt:lpstr>Tema di Office</vt:lpstr>
      <vt:lpstr>Acrobat Document</vt:lpstr>
      <vt:lpstr>Presentazione standard di PowerPoint</vt:lpstr>
      <vt:lpstr>Presentazione standard di PowerPoint</vt:lpstr>
      <vt:lpstr>Cosa può fare la scuola?</vt:lpstr>
      <vt:lpstr>Presentazione standard di PowerPoint</vt:lpstr>
      <vt:lpstr>DETTATO DI UN BRANO </vt:lpstr>
      <vt:lpstr>La bicicletta del papà I elementare</vt:lpstr>
      <vt:lpstr>Come somministrare…</vt:lpstr>
      <vt:lpstr>Assegnazione del punteggio</vt:lpstr>
      <vt:lpstr>Errori fonologici</vt:lpstr>
      <vt:lpstr>Errori non fonologici</vt:lpstr>
      <vt:lpstr>Altri errori</vt:lpstr>
      <vt:lpstr>Dati normativi per la valutazione degli errori totali</vt:lpstr>
      <vt:lpstr>Valutazione della comprensione del testo</vt:lpstr>
      <vt:lpstr>Come somministrare…</vt:lpstr>
      <vt:lpstr>Assegnazione del punteggio</vt:lpstr>
      <vt:lpstr>Dati normativi per la valutazione degli errori totali</vt:lpstr>
      <vt:lpstr>Prove di lettura: correttezza e rapidità</vt:lpstr>
      <vt:lpstr>Come somministrare…</vt:lpstr>
      <vt:lpstr>Presentazione standard di PowerPoint</vt:lpstr>
      <vt:lpstr>Punteggio di correttezza</vt:lpstr>
      <vt:lpstr>Siglatura degli errori</vt:lpstr>
      <vt:lpstr>Punteggio di rapidità</vt:lpstr>
      <vt:lpstr>Dati normativi per la valutazione di correttezza e rapidita’</vt:lpstr>
      <vt:lpstr>…tratto da una storia vera</vt:lpstr>
      <vt:lpstr>Dettato «Il colore dei pesci»</vt:lpstr>
      <vt:lpstr>Comprensione «Dov’è più azzurro il fiume»</vt:lpstr>
      <vt:lpstr>Lettura «Case e palazzi»</vt:lpstr>
      <vt:lpstr>Presentazione standard di PowerPoint</vt:lpstr>
      <vt:lpstr>GRAZIE…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Falco</dc:creator>
  <cp:lastModifiedBy>maddalena</cp:lastModifiedBy>
  <cp:revision>68</cp:revision>
  <dcterms:created xsi:type="dcterms:W3CDTF">2016-05-03T14:38:37Z</dcterms:created>
  <dcterms:modified xsi:type="dcterms:W3CDTF">2017-06-01T09:25:27Z</dcterms:modified>
</cp:coreProperties>
</file>