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8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87" r:id="rId11"/>
    <p:sldId id="288" r:id="rId12"/>
    <p:sldId id="289" r:id="rId13"/>
    <p:sldId id="267" r:id="rId14"/>
    <p:sldId id="268" r:id="rId15"/>
    <p:sldId id="269" r:id="rId16"/>
    <p:sldId id="283" r:id="rId17"/>
    <p:sldId id="273" r:id="rId18"/>
    <p:sldId id="282" r:id="rId19"/>
    <p:sldId id="271" r:id="rId20"/>
    <p:sldId id="272" r:id="rId21"/>
    <p:sldId id="274" r:id="rId22"/>
    <p:sldId id="279" r:id="rId23"/>
    <p:sldId id="280" r:id="rId24"/>
    <p:sldId id="281" r:id="rId25"/>
    <p:sldId id="284" r:id="rId26"/>
    <p:sldId id="286" r:id="rId2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ddalena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985E9-8EDE-47F9-92ED-03C0BE6624C5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634E6-0517-4FFB-AD1A-0AA0798195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43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La</a:t>
            </a:r>
            <a:r>
              <a:rPr lang="it-IT" baseline="0" dirty="0" smtClean="0"/>
              <a:t> disortografia può quindi essere definita come un disturbo della transcodifica del linguaggio orale nel linguaggio scritto, disturbo legato ai processi di elaborazione fonologica e memorizzazione della forma ortografica delle parole.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033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l’annullamento della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differenziazione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 i disturbi così come li denominiamo e conosciamo –dislessia, </a:t>
            </a:r>
            <a:r>
              <a:rPr lang="it-I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discalculia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disortografia e disgrafia – sostituiti da una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categoria unica, in quanto chi ha concepito la nuova valutazione diagnostica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ritiene che non vi siano motivazioni tali da giustificare una distinzione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netta tra i vari deficit. I disturbi sono così accorpati in una unica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diagnosi di “Disturbo specifico dell’apprendimento”. Tuttavia, alla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definizione unica sono stati affiancati degli “</a:t>
            </a:r>
            <a:r>
              <a:rPr lang="it-IT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specificatori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e per ciascuno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 essi sono menzionate le capacità deficitarie con riferimento alla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lettura, al calcolo e al linguaggio scritto.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9328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200" dirty="0" smtClean="0"/>
              <a:t>Nella direttiva BES ritroviamo anche quest’altro disturbo relativo all’</a:t>
            </a:r>
            <a:r>
              <a:rPr lang="it-IT" sz="1200" u="sng" dirty="0" smtClean="0"/>
              <a:t>ambito non verbale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4320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ESEMPI:</a:t>
            </a:r>
            <a:r>
              <a:rPr lang="it-IT" baseline="0" dirty="0" smtClean="0"/>
              <a:t> 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bambino può avere più difficoltà a svolgere attività che richiedono un cambiamento continuo della posizione del corpo oppure quando deve reagire a cambiamenti dell'ambiente. Il bambino può avere difficoltà a svolgere attività che richiedono l'uso coordinato di entrambi i lati del corpo (ad es. tagliare con le </a:t>
            </a:r>
            <a:r>
              <a:rPr lang="it-IT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forbici</a:t>
            </a:r>
            <a:r>
              <a:rPr lang="it-IT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Il bambino può avere difficoltà a scrivere in stampatello o a mano libera. Questa capacità implica una continua interpretazione del feedback in merito ai movimenti della mano e la contemporanea pianificazione di nuovi movimenti.</a:t>
            </a:r>
            <a:r>
              <a:rPr lang="it-IT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161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Tra i </a:t>
            </a:r>
            <a:r>
              <a:rPr lang="it-IT" dirty="0" err="1" smtClean="0"/>
              <a:t>Dist</a:t>
            </a:r>
            <a:r>
              <a:rPr lang="it-IT" dirty="0" smtClean="0"/>
              <a:t> Evolutivi con riferimento all’area verbale ritroviamo sia i Dist. Specifici</a:t>
            </a:r>
            <a:r>
              <a:rPr lang="it-IT" baseline="0" dirty="0" smtClean="0"/>
              <a:t> del Linguaggio sia la Difficoltà di Comprensione del testo.</a:t>
            </a:r>
          </a:p>
          <a:p>
            <a:r>
              <a:rPr lang="it-IT" baseline="0" dirty="0" smtClean="0"/>
              <a:t>Nel DCT la lettura strumentale non presenta nessuna difficoltà per cui le problematiche emergono solo </a:t>
            </a:r>
            <a:r>
              <a:rPr lang="it-IT" baseline="0" dirty="0" err="1" smtClean="0"/>
              <a:t>qnd</a:t>
            </a:r>
            <a:r>
              <a:rPr lang="it-IT" baseline="0" dirty="0" smtClean="0"/>
              <a:t> vengono poste domande sul significato di ciò che è stato letto.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0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635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634E6-0517-4FFB-AD1A-0AA0798195CA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828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CAEB09-ED72-4C74-9EF2-D1DEE1C149F0}" type="datetimeFigureOut">
              <a:rPr lang="it-IT" smtClean="0"/>
              <a:t>01/05/2017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19B3C0-A386-44AC-9397-367603B52851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b="1" i="1" dirty="0" smtClean="0"/>
              <a:t>BISOGNI EDUCATIVI SPECIALI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28800"/>
            <a:ext cx="8814363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t-IT" dirty="0" smtClean="0"/>
              <a:t> Disturbi specifici dell’Apprendimento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Disturbi </a:t>
            </a:r>
            <a:r>
              <a:rPr lang="it-IT" dirty="0"/>
              <a:t>dell’area non verbale: </a:t>
            </a:r>
            <a:r>
              <a:rPr lang="it-IT" dirty="0" smtClean="0"/>
              <a:t>DCM/NLD</a:t>
            </a:r>
          </a:p>
          <a:p>
            <a:pPr>
              <a:buFont typeface="Wingdings" pitchFamily="2" charset="2"/>
              <a:buChar char="q"/>
            </a:pPr>
            <a:r>
              <a:rPr lang="it-IT" dirty="0"/>
              <a:t>Disturbi dell’area del linguaggio: </a:t>
            </a:r>
            <a:r>
              <a:rPr lang="it-IT" dirty="0" smtClean="0"/>
              <a:t>DSL/DCT</a:t>
            </a:r>
            <a:endParaRPr lang="it-IT" dirty="0"/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Disturbo dello spettro autistico lieve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ADHD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 FIL/ Svantaggio socio-economico, linguistico e culturale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                                            (</a:t>
            </a:r>
            <a:r>
              <a:rPr lang="it-IT" sz="2000" dirty="0" smtClean="0">
                <a:latin typeface="Arial Narrow" pitchFamily="34" charset="0"/>
              </a:rPr>
              <a:t>Indicatori </a:t>
            </a:r>
            <a:r>
              <a:rPr lang="it-IT" sz="2000" dirty="0" err="1" smtClean="0">
                <a:latin typeface="Arial Narrow" pitchFamily="34" charset="0"/>
              </a:rPr>
              <a:t>Bes</a:t>
            </a:r>
            <a:r>
              <a:rPr lang="it-IT" sz="2000" dirty="0" smtClean="0">
                <a:latin typeface="Arial Narrow" pitchFamily="34" charset="0"/>
              </a:rPr>
              <a:t> e Problemi di Adattamento, </a:t>
            </a:r>
            <a:r>
              <a:rPr lang="it-IT" sz="2000" dirty="0" err="1" smtClean="0">
                <a:latin typeface="Arial Narrow" pitchFamily="34" charset="0"/>
              </a:rPr>
              <a:t>Cornoldi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85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latin typeface="Comic Sans MS" pitchFamily="66" charset="0"/>
              </a:rPr>
              <a:t>DSM-5 e Disturbi Specifici dell’Apprendimento</a:t>
            </a:r>
            <a:endParaRPr lang="it-IT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6"/>
          </a:xfrm>
        </p:spPr>
        <p:txBody>
          <a:bodyPr/>
          <a:lstStyle/>
          <a:p>
            <a:pPr marL="0" indent="0">
              <a:buNone/>
            </a:pPr>
            <a:r>
              <a:rPr lang="it-IT" dirty="0" smtClean="0"/>
              <a:t>Il DSM-5 descrive sei possibili condizioni che possono concorrere alla diagnosi di DSA: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Lettura lenta e faticosa o inaccurata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Difficoltà nel comprendere il significato di ciò che viene letto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Difficoltà nello spelling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Difficoltà nell’espressione scritta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Difficoltà nel dominio numerico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Difficoltà nel ragionamento matematico 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30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it-IT" sz="6000" b="1" dirty="0" smtClean="0">
                <a:latin typeface="Comic Sans MS" pitchFamily="66" charset="0"/>
              </a:rPr>
              <a:t>3 livelli di gravità</a:t>
            </a:r>
            <a:endParaRPr lang="it-IT" sz="60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rgbClr val="FFFF00"/>
          </a:solidFill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b="1" i="1" dirty="0">
              <a:latin typeface="Comic Sans MS" pitchFamily="66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31640" y="1628800"/>
            <a:ext cx="6336704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LIEVE</a:t>
            </a:r>
          </a:p>
          <a:p>
            <a:pPr algn="ctr"/>
            <a:r>
              <a:rPr lang="it-IT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MODERATO</a:t>
            </a:r>
          </a:p>
          <a:p>
            <a:pPr algn="ctr"/>
            <a:r>
              <a:rPr lang="it-IT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GRAVE</a:t>
            </a:r>
            <a:endParaRPr lang="it-IT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6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r>
              <a:rPr lang="it-IT" sz="4800" dirty="0" smtClean="0">
                <a:latin typeface="Comic Sans MS" pitchFamily="66" charset="0"/>
              </a:rPr>
              <a:t>Esempi di diagnosi</a:t>
            </a:r>
            <a:endParaRPr lang="it-IT" sz="4800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3500" b="1" dirty="0" smtClean="0">
                <a:latin typeface="Comic Sans MS" pitchFamily="66" charset="0"/>
              </a:rPr>
              <a:t>Disturbo Specifico dell’ Apprendimento</a:t>
            </a:r>
            <a:endParaRPr lang="it-IT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t-IT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t-IT" dirty="0" smtClean="0">
                <a:solidFill>
                  <a:schemeClr val="accent1"/>
                </a:solidFill>
                <a:latin typeface="Comic Sans MS" pitchFamily="66" charset="0"/>
              </a:rPr>
              <a:t>Con </a:t>
            </a:r>
            <a:r>
              <a:rPr lang="it-IT" dirty="0">
                <a:solidFill>
                  <a:schemeClr val="accent1"/>
                </a:solidFill>
                <a:latin typeface="Comic Sans MS" pitchFamily="66" charset="0"/>
              </a:rPr>
              <a:t>compromissione della lettura </a:t>
            </a:r>
            <a:r>
              <a:rPr lang="it-IT" dirty="0">
                <a:latin typeface="Comic Sans MS" pitchFamily="66" charset="0"/>
              </a:rPr>
              <a:t>(specificare se nell’accuratezza lettura parole, nella velocità o </a:t>
            </a:r>
            <a:r>
              <a:rPr lang="it-IT" dirty="0" err="1">
                <a:latin typeface="Comic Sans MS" pitchFamily="66" charset="0"/>
              </a:rPr>
              <a:t>fluenza</a:t>
            </a:r>
            <a:r>
              <a:rPr lang="it-IT" dirty="0">
                <a:latin typeface="Comic Sans MS" pitchFamily="66" charset="0"/>
              </a:rPr>
              <a:t>, nella comprensione del testo) </a:t>
            </a:r>
            <a:endParaRPr lang="it-IT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t-IT" dirty="0">
                <a:solidFill>
                  <a:schemeClr val="accent1"/>
                </a:solidFill>
                <a:latin typeface="Comic Sans MS" pitchFamily="66" charset="0"/>
              </a:rPr>
              <a:t>Con compromissione dell’espressione scritta </a:t>
            </a:r>
            <a:r>
              <a:rPr lang="it-IT" dirty="0">
                <a:latin typeface="Comic Sans MS" pitchFamily="66" charset="0"/>
              </a:rPr>
              <a:t>(specificare se nell’accuratezza dello spelling, nella grammatica e nella punteggiatura, nella chiarezza/organizzazione dell’espressione scritta</a:t>
            </a:r>
            <a:r>
              <a:rPr lang="it-IT" dirty="0" smtClean="0">
                <a:latin typeface="Comic Sans MS" pitchFamily="66" charset="0"/>
              </a:rPr>
              <a:t>)</a:t>
            </a:r>
          </a:p>
          <a:p>
            <a:pPr marL="0" indent="0" algn="just">
              <a:buNone/>
            </a:pPr>
            <a:r>
              <a:rPr lang="it-IT" dirty="0">
                <a:solidFill>
                  <a:schemeClr val="accent1"/>
                </a:solidFill>
                <a:latin typeface="Comic Sans MS" pitchFamily="66" charset="0"/>
              </a:rPr>
              <a:t>Con compromissione del calcolo </a:t>
            </a:r>
            <a:r>
              <a:rPr lang="it-IT" dirty="0">
                <a:latin typeface="Comic Sans MS" pitchFamily="66" charset="0"/>
              </a:rPr>
              <a:t>(specificare se nel concetto di numero, nella memorizzazione di fatti aritmetici, nel calcolo accurato o fluente, nel ragionamento matematico </a:t>
            </a:r>
            <a:r>
              <a:rPr lang="it-IT" dirty="0" smtClean="0">
                <a:latin typeface="Comic Sans MS" pitchFamily="66" charset="0"/>
              </a:rPr>
              <a:t>corretto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sz="30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Specificare se</a:t>
            </a:r>
            <a:r>
              <a:rPr lang="it-IT" dirty="0" smtClean="0">
                <a:latin typeface="Comic Sans MS" pitchFamily="66" charset="0"/>
              </a:rPr>
              <a:t>: </a:t>
            </a:r>
            <a:r>
              <a:rPr lang="it-IT" b="1" dirty="0" smtClean="0">
                <a:latin typeface="Comic Sans MS" pitchFamily="66" charset="0"/>
              </a:rPr>
              <a:t>LIEVE/MODERATO/GRAVE</a:t>
            </a:r>
            <a:endParaRPr lang="it-IT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152128"/>
          </a:xfrm>
        </p:spPr>
        <p:txBody>
          <a:bodyPr>
            <a:normAutofit fontScale="90000"/>
          </a:bodyPr>
          <a:lstStyle/>
          <a:p>
            <a:pPr algn="l"/>
            <a:r>
              <a:rPr lang="it-IT" sz="4000" b="1" dirty="0" smtClean="0">
                <a:latin typeface="Comic Sans MS" pitchFamily="66" charset="0"/>
              </a:rPr>
              <a:t>Disturbo della Coordinazione Motoria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>
                <a:latin typeface="Comic Sans MS" pitchFamily="66" charset="0"/>
              </a:rPr>
              <a:t>Il bambino manifesta una difficoltà ad usare in maniera coordinata e funzionale il proprio sistema motorio</a:t>
            </a: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t-IT" sz="2800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it-IT" sz="2800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it-IT" sz="2400" dirty="0" smtClean="0">
                <a:latin typeface="Comic Sans MS" pitchFamily="66" charset="0"/>
              </a:rPr>
              <a:t>Le prestazioni </a:t>
            </a:r>
            <a:r>
              <a:rPr lang="it-IT" sz="2400" dirty="0">
                <a:latin typeface="Comic Sans MS" pitchFamily="66" charset="0"/>
              </a:rPr>
              <a:t>in compiti di coordinazione motoria, fini o grosso motori, sono significativamente al di sotto del livello atteso rispetto all’età e allo sviluppo intellettivo.</a:t>
            </a: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457200" indent="-457200">
              <a:buAutoNum type="alphaUcPeriod"/>
            </a:pPr>
            <a:endParaRPr lang="it-IT" sz="2400" dirty="0">
              <a:latin typeface="Comic Sans MS" pitchFamily="66" charset="0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3203848" y="2348880"/>
            <a:ext cx="1008112" cy="2232248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3024336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36004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dirty="0" smtClean="0">
                <a:latin typeface="Comic Sans MS" pitchFamily="66" charset="0"/>
              </a:rPr>
              <a:t/>
            </a:r>
            <a:br>
              <a:rPr lang="it-IT" sz="3600" dirty="0" smtClean="0">
                <a:latin typeface="Comic Sans MS" pitchFamily="66" charset="0"/>
              </a:rPr>
            </a:br>
            <a:r>
              <a:rPr lang="it-IT" dirty="0">
                <a:latin typeface="Comic Sans MS" pitchFamily="66" charset="0"/>
              </a:rPr>
              <a:t/>
            </a:r>
            <a:br>
              <a:rPr lang="it-IT" dirty="0">
                <a:latin typeface="Comic Sans MS" pitchFamily="66" charset="0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253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it-IT" sz="2400" dirty="0" smtClean="0">
                <a:latin typeface="Comic Sans MS" pitchFamily="66" charset="0"/>
              </a:rPr>
              <a:t>Le </a:t>
            </a:r>
            <a:r>
              <a:rPr lang="it-IT" sz="2400" dirty="0">
                <a:latin typeface="Comic Sans MS" pitchFamily="66" charset="0"/>
              </a:rPr>
              <a:t>difficoltà si manifestano in </a:t>
            </a:r>
            <a:r>
              <a:rPr lang="it-IT" sz="2400" dirty="0">
                <a:solidFill>
                  <a:schemeClr val="tx2"/>
                </a:solidFill>
                <a:latin typeface="Comic Sans MS" pitchFamily="66" charset="0"/>
              </a:rPr>
              <a:t>goffaggine</a:t>
            </a:r>
            <a:r>
              <a:rPr lang="it-IT" sz="2400" dirty="0">
                <a:latin typeface="Comic Sans MS" pitchFamily="66" charset="0"/>
              </a:rPr>
              <a:t> (per es. cadere o battere contro oggetti) così come </a:t>
            </a:r>
            <a:r>
              <a:rPr lang="it-IT" sz="2400" dirty="0">
                <a:solidFill>
                  <a:schemeClr val="tx2"/>
                </a:solidFill>
                <a:latin typeface="Comic Sans MS" pitchFamily="66" charset="0"/>
              </a:rPr>
              <a:t>lentezza</a:t>
            </a:r>
            <a:r>
              <a:rPr lang="it-IT" sz="2400" dirty="0">
                <a:latin typeface="Comic Sans MS" pitchFamily="66" charset="0"/>
              </a:rPr>
              <a:t> ed </a:t>
            </a:r>
            <a:r>
              <a:rPr lang="it-IT" sz="2400" dirty="0">
                <a:solidFill>
                  <a:schemeClr val="tx2"/>
                </a:solidFill>
                <a:latin typeface="Comic Sans MS" pitchFamily="66" charset="0"/>
              </a:rPr>
              <a:t>imprecisione</a:t>
            </a:r>
            <a:r>
              <a:rPr lang="it-IT" sz="2400" dirty="0">
                <a:latin typeface="Comic Sans MS" pitchFamily="66" charset="0"/>
              </a:rPr>
              <a:t> nello svolgimento delle attività motorie (ad es. afferrare un oggetto, usare forbici o posate, scrivere a mano, guidare la bicicletta o partecipare ad attività sportive</a:t>
            </a:r>
            <a:r>
              <a:rPr lang="it-IT" sz="2400" dirty="0" smtClean="0">
                <a:latin typeface="Comic Sans MS" pitchFamily="66" charset="0"/>
              </a:rPr>
              <a:t>).</a:t>
            </a:r>
          </a:p>
          <a:p>
            <a:pPr marL="0" indent="0" algn="just">
              <a:buNone/>
            </a:pPr>
            <a:endParaRPr lang="it-IT" sz="2000" dirty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2400" dirty="0" smtClean="0">
                <a:latin typeface="Comic Sans MS" pitchFamily="66" charset="0"/>
              </a:rPr>
              <a:t>Tale</a:t>
            </a:r>
            <a:r>
              <a:rPr lang="it-IT" sz="24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deficit</a:t>
            </a:r>
            <a:r>
              <a:rPr lang="it-IT" sz="2400" dirty="0" smtClean="0">
                <a:latin typeface="Comic Sans MS" pitchFamily="66" charset="0"/>
              </a:rPr>
              <a:t> delle abilità motorie </a:t>
            </a: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interferisce in modo significativo e persistente con le attività della vita quotidiana </a:t>
            </a:r>
            <a:r>
              <a:rPr lang="it-IT" sz="2400" dirty="0" smtClean="0">
                <a:latin typeface="Comic Sans MS" pitchFamily="66" charset="0"/>
              </a:rPr>
              <a:t>adeguate all’età cronologica (per es. nella cura e nel mantenimento di sé) e ha un impatto sulla produttività scolastica, sul tempo libero e sul gioco.</a:t>
            </a:r>
          </a:p>
          <a:p>
            <a:pPr marL="0" indent="0" algn="just">
              <a:buNone/>
            </a:pPr>
            <a:endParaRPr lang="it-IT" sz="24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L’esordio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>
                <a:latin typeface="Comic Sans MS" pitchFamily="66" charset="0"/>
              </a:rPr>
              <a:t>dei sintomi avviene nel primo periodo dello         sviluppo </a:t>
            </a:r>
            <a:r>
              <a:rPr lang="it-IT" sz="2400" b="1" dirty="0"/>
              <a:t>(</a:t>
            </a:r>
            <a:r>
              <a:rPr lang="it-IT" sz="2400" b="1" dirty="0">
                <a:latin typeface="Comic Sans MS" pitchFamily="66" charset="0"/>
              </a:rPr>
              <a:t>Non viene di solito diagnosticato prima dei 5 anni di età).</a:t>
            </a:r>
          </a:p>
          <a:p>
            <a:pPr marL="0" indent="0" algn="just">
              <a:buNone/>
            </a:pPr>
            <a:endParaRPr lang="it-IT" sz="2400" b="1" dirty="0">
              <a:latin typeface="Comic Sans MS" pitchFamily="66" charset="0"/>
            </a:endParaRPr>
          </a:p>
          <a:p>
            <a:pPr marL="0" indent="0" algn="just">
              <a:buNone/>
            </a:pPr>
            <a:endParaRPr lang="it-IT" sz="2000" dirty="0">
              <a:latin typeface="Comic Sans MS" pitchFamily="66" charset="0"/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642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32048"/>
          </a:xfrm>
        </p:spPr>
        <p:txBody>
          <a:bodyPr>
            <a:normAutofit fontScale="90000"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760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400" b="1" dirty="0"/>
          </a:p>
          <a:p>
            <a:pPr algn="just">
              <a:buFont typeface="Wingdings" pitchFamily="2" charset="2"/>
              <a:buChar char="q"/>
            </a:pPr>
            <a:r>
              <a:rPr lang="it-IT" sz="2400" dirty="0" smtClean="0">
                <a:latin typeface="Comic Sans MS" pitchFamily="66" charset="0"/>
              </a:rPr>
              <a:t>I </a:t>
            </a:r>
            <a:r>
              <a:rPr lang="it-IT" sz="2400" dirty="0">
                <a:latin typeface="Comic Sans MS" pitchFamily="66" charset="0"/>
              </a:rPr>
              <a:t>deficit delle abilità motorie non </a:t>
            </a:r>
            <a:r>
              <a:rPr lang="it-IT" sz="2400" dirty="0" smtClean="0">
                <a:latin typeface="Comic Sans MS" pitchFamily="66" charset="0"/>
              </a:rPr>
              <a:t>sono meglio </a:t>
            </a:r>
            <a:r>
              <a:rPr lang="it-IT" sz="2400" dirty="0">
                <a:latin typeface="Comic Sans MS" pitchFamily="66" charset="0"/>
              </a:rPr>
              <a:t>spiegati da disabilità intellettiva </a:t>
            </a:r>
            <a:r>
              <a:rPr lang="it-IT" sz="2400" dirty="0" smtClean="0">
                <a:latin typeface="Comic Sans MS" pitchFamily="66" charset="0"/>
              </a:rPr>
              <a:t>o </a:t>
            </a:r>
            <a:r>
              <a:rPr lang="it-IT" sz="2400" dirty="0">
                <a:latin typeface="Comic Sans MS" pitchFamily="66" charset="0"/>
              </a:rPr>
              <a:t>da deficit visivo e non sono attribuibili ad una condizione neurologica che influenza il movimento (per es. paralisi cerebrale, distrofia muscolare, disturbo degenerativo).</a:t>
            </a:r>
            <a:endParaRPr lang="it-IT" sz="2400" b="1" dirty="0">
              <a:latin typeface="Comic Sans MS" pitchFamily="66" charset="0"/>
            </a:endParaRPr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5832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5400600" cy="936104"/>
          </a:xfrm>
        </p:spPr>
        <p:txBody>
          <a:bodyPr>
            <a:normAutofit/>
          </a:bodyPr>
          <a:lstStyle/>
          <a:p>
            <a:pPr algn="ctr"/>
            <a:r>
              <a:rPr lang="it-IT" sz="3600" dirty="0" err="1">
                <a:latin typeface="Comic Sans MS" pitchFamily="66" charset="0"/>
              </a:rPr>
              <a:t>Disprassia</a:t>
            </a:r>
            <a:r>
              <a:rPr lang="it-IT" sz="3600" dirty="0">
                <a:latin typeface="Comic Sans MS" pitchFamily="66" charset="0"/>
              </a:rPr>
              <a:t> Evolutiva </a:t>
            </a:r>
            <a:endParaRPr lang="it-IT" sz="36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07504" y="1340768"/>
            <a:ext cx="4680520" cy="4691063"/>
          </a:xfrm>
        </p:spPr>
        <p:txBody>
          <a:bodyPr/>
          <a:lstStyle/>
          <a:p>
            <a:pPr algn="just"/>
            <a:r>
              <a:rPr lang="it-IT" sz="2800" dirty="0">
                <a:latin typeface="Comic Sans MS" pitchFamily="66" charset="0"/>
              </a:rPr>
              <a:t>Difficoltà ad apprendere i movimenti necessari per </a:t>
            </a:r>
            <a:r>
              <a:rPr lang="it-IT" sz="2800" dirty="0" smtClean="0">
                <a:latin typeface="Comic Sans MS" pitchFamily="66" charset="0"/>
              </a:rPr>
              <a:t>compiere azioni </a:t>
            </a:r>
            <a:r>
              <a:rPr lang="it-IT" sz="2800" dirty="0">
                <a:latin typeface="Comic Sans MS" pitchFamily="66" charset="0"/>
              </a:rPr>
              <a:t>fondamentali finalizzate (es. andare in bici, allacciarsi le scarpe, creare un puzzle). </a:t>
            </a:r>
          </a:p>
          <a:p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32656"/>
            <a:ext cx="3024336" cy="2664296"/>
          </a:xfrm>
        </p:spPr>
      </p:pic>
      <p:sp>
        <p:nvSpPr>
          <p:cNvPr id="8" name="Rettangolo arrotondato 7"/>
          <p:cNvSpPr/>
          <p:nvPr/>
        </p:nvSpPr>
        <p:spPr>
          <a:xfrm>
            <a:off x="2555776" y="4725144"/>
            <a:ext cx="6336704" cy="194421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§"/>
            </a:pP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Difficoltà nella coordinazione motoria globale o fine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Spesso associata a difficoltà nei compiti </a:t>
            </a:r>
            <a:r>
              <a:rPr lang="it-IT" sz="2000" dirty="0" err="1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visuo</a:t>
            </a: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-spaziali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Difficoltà in compiti motori complessi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it-IT" sz="2000" dirty="0">
                <a:solidFill>
                  <a:schemeClr val="accent4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Difficoltà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223213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/>
          </a:bodyPr>
          <a:lstStyle/>
          <a:p>
            <a:pPr algn="l"/>
            <a:r>
              <a:rPr lang="it-IT" sz="3600" b="1" dirty="0" smtClean="0">
                <a:latin typeface="Comic Sans MS" pitchFamily="66" charset="0"/>
              </a:rPr>
              <a:t>Comprensione e Linguaggio</a:t>
            </a:r>
            <a:endParaRPr lang="it-IT" sz="36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0100"/>
            <a:ext cx="8784976" cy="54772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2400" i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DISTURBI </a:t>
            </a:r>
            <a:r>
              <a:rPr lang="it-IT" sz="28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SPECIFICI </a:t>
            </a:r>
            <a:endParaRPr lang="it-IT" sz="2800" i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DEL </a:t>
            </a:r>
            <a:r>
              <a:rPr lang="it-IT" sz="28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LINGUAGGIO </a:t>
            </a:r>
            <a:r>
              <a:rPr lang="it-IT" sz="28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(DSL):</a:t>
            </a:r>
          </a:p>
          <a:p>
            <a:pPr marL="0" indent="0">
              <a:buNone/>
            </a:pPr>
            <a:endParaRPr lang="it-IT" sz="2400" i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t-IT" sz="2400" i="1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Difficoltà nell’acquisizione e nell’uso del linguaggio, in cui le abilità cognitive non verbali appaiono preservate. </a:t>
            </a:r>
          </a:p>
          <a:p>
            <a:pPr marL="0" indent="0" algn="just">
              <a:buNone/>
            </a:pPr>
            <a:endParaRPr lang="it-IT" sz="2400" dirty="0" smtClean="0"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La loro insorgenza si colloca nella prima o nella seconda infanzia in assenza di fattori causali come sordità o ipoacusia e, spesso si associa a difficoltà di apprendimento o di interazione e integrazione sociale.</a:t>
            </a:r>
          </a:p>
          <a:p>
            <a:pPr marL="0" indent="0" algn="just">
              <a:buNone/>
            </a:pPr>
            <a:endParaRPr lang="it-IT" sz="2400" dirty="0">
              <a:latin typeface="Comic Sans MS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120101"/>
            <a:ext cx="3096344" cy="230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it-IT" sz="360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it-IT" sz="3600" i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DISTURBO </a:t>
            </a:r>
            <a:r>
              <a:rPr lang="it-IT" sz="3600" i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DI COMPRENSIONE DEL TESTO </a:t>
            </a:r>
            <a:r>
              <a:rPr lang="it-IT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(DCT):</a:t>
            </a:r>
            <a:br>
              <a:rPr lang="it-IT" sz="3600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99715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 smtClean="0">
                <a:latin typeface="Comic Sans MS" pitchFamily="66" charset="0"/>
              </a:rPr>
              <a:t>Difficoltà nel </a:t>
            </a:r>
            <a:r>
              <a:rPr lang="it-IT" dirty="0">
                <a:latin typeface="Comic Sans MS" pitchFamily="66" charset="0"/>
              </a:rPr>
              <a:t>comprendere in modo adeguato il significato del testo («cattivi lettori»), in presenza di un’adeguata capacità di decodificare il testo stesso e di buone capacità intellettive. </a:t>
            </a:r>
          </a:p>
          <a:p>
            <a:pPr marL="0" indent="0">
              <a:buNone/>
            </a:pPr>
            <a:endParaRPr lang="it-IT" dirty="0">
              <a:latin typeface="Comic Sans MS" pitchFamily="66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005064"/>
            <a:ext cx="2808312" cy="247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50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pPr algn="l"/>
            <a:r>
              <a:rPr lang="it-IT" sz="4000" dirty="0" smtClean="0">
                <a:latin typeface="Comic Sans MS" pitchFamily="66" charset="0"/>
              </a:rPr>
              <a:t>Svantaggio/FIL</a:t>
            </a:r>
            <a:endParaRPr lang="it-IT" sz="4000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In questa categoria rientrano i bambini con un QI totale compreso fra 70 e 85 in presenza di problemi di adattamento.</a:t>
            </a: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Il </a:t>
            </a:r>
            <a:r>
              <a:rPr lang="it-IT" sz="2800" b="1" i="1" dirty="0" smtClean="0">
                <a:latin typeface="Comic Sans MS" pitchFamily="66" charset="0"/>
              </a:rPr>
              <a:t>comportamento adattivo </a:t>
            </a:r>
            <a:r>
              <a:rPr lang="it-IT" sz="2800" dirty="0" smtClean="0">
                <a:latin typeface="Comic Sans MS" pitchFamily="66" charset="0"/>
              </a:rPr>
              <a:t>viene definito come «l’insieme delle abilità concettuali, sociali e pratiche apprese dalle persone per agire nella loro vita quotidiana» .</a:t>
            </a:r>
            <a:endParaRPr lang="it-IT" sz="2800" dirty="0">
              <a:latin typeface="Comic Sans MS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0"/>
            <a:ext cx="2736304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1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pPr algn="l"/>
            <a:r>
              <a:rPr lang="it-IT" sz="3600" b="1" u="sng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it-IT" sz="3600" b="1" u="sng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it-IT" sz="3600" b="1" u="sng" dirty="0" smtClean="0">
                <a:solidFill>
                  <a:srgbClr val="0000FF"/>
                </a:solidFill>
                <a:latin typeface="Comic Sans MS" pitchFamily="66" charset="0"/>
              </a:rPr>
              <a:t>Disturbi Specifici dell’apprendimento</a:t>
            </a:r>
            <a:br>
              <a:rPr lang="it-IT" sz="3600" b="1" u="sng" dirty="0" smtClean="0">
                <a:solidFill>
                  <a:srgbClr val="0000FF"/>
                </a:solidFill>
                <a:latin typeface="Comic Sans MS" pitchFamily="66" charset="0"/>
              </a:rPr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b="1" dirty="0" smtClean="0">
                <a:latin typeface="Comic Sans MS" pitchFamily="66" charset="0"/>
              </a:rPr>
              <a:t>Con il termine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Disturbi Specifici dell’Apprendimento (DSA)</a:t>
            </a:r>
            <a:r>
              <a:rPr lang="it-IT" sz="2800" b="1" dirty="0" smtClean="0">
                <a:latin typeface="Comic Sans MS" pitchFamily="66" charset="0"/>
              </a:rPr>
              <a:t> vengono indicate una serie di difficoltà in ambito scolastico, presentate da bambini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normalmente scolarizzati</a:t>
            </a:r>
            <a:r>
              <a:rPr lang="it-IT" sz="2800" b="1" dirty="0" smtClean="0">
                <a:latin typeface="Comic Sans MS" pitchFamily="66" charset="0"/>
              </a:rPr>
              <a:t>, in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assenza </a:t>
            </a:r>
            <a:r>
              <a:rPr lang="it-IT" sz="2800" b="1" dirty="0" smtClean="0">
                <a:latin typeface="Comic Sans MS" pitchFamily="66" charset="0"/>
              </a:rPr>
              <a:t>di patologie neuromotorie, cognitive, psicopatologiche e/o sensoriali.</a:t>
            </a:r>
          </a:p>
          <a:p>
            <a:pPr marL="0" indent="0">
              <a:buNone/>
            </a:pPr>
            <a:endParaRPr lang="it-IT" sz="2800" dirty="0" smtClean="0"/>
          </a:p>
          <a:p>
            <a:pPr marL="0" indent="0">
              <a:buNone/>
            </a:pPr>
            <a:endParaRPr lang="it-IT" sz="2800" b="1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800" b="1" dirty="0" smtClean="0">
                <a:latin typeface="Comic Sans MS" pitchFamily="66" charset="0"/>
              </a:rPr>
              <a:t>Il disturbo può interessare l’apprendimento della lettura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(dislessia),</a:t>
            </a:r>
            <a:r>
              <a:rPr lang="it-IT" sz="2800" b="1" dirty="0" smtClean="0">
                <a:latin typeface="Comic Sans MS" pitchFamily="66" charset="0"/>
              </a:rPr>
              <a:t> della scrittura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(disortografia- disgrafia)</a:t>
            </a:r>
            <a:r>
              <a:rPr lang="it-IT" sz="2800" b="1" dirty="0" smtClean="0">
                <a:latin typeface="Comic Sans MS" pitchFamily="66" charset="0"/>
              </a:rPr>
              <a:t> o del calcolo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it-IT" sz="2800" b="1" dirty="0" err="1" smtClean="0">
                <a:solidFill>
                  <a:srgbClr val="0000FF"/>
                </a:solidFill>
                <a:latin typeface="Comic Sans MS" pitchFamily="66" charset="0"/>
              </a:rPr>
              <a:t>discalculia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)</a:t>
            </a:r>
            <a:r>
              <a:rPr lang="it-IT" sz="2800" b="1" dirty="0" smtClean="0">
                <a:latin typeface="Comic Sans MS" pitchFamily="66" charset="0"/>
              </a:rPr>
              <a:t>.</a:t>
            </a:r>
            <a:endParaRPr lang="it-IT" sz="28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179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864096"/>
          </a:xfrm>
        </p:spPr>
        <p:txBody>
          <a:bodyPr>
            <a:normAutofit/>
          </a:bodyPr>
          <a:lstStyle/>
          <a:p>
            <a:pPr algn="l"/>
            <a:r>
              <a:rPr lang="it-IT" sz="3200" b="1" i="1" dirty="0" err="1" smtClean="0">
                <a:latin typeface="Comic Sans MS" pitchFamily="66" charset="0"/>
              </a:rPr>
              <a:t>Vineland</a:t>
            </a:r>
            <a:r>
              <a:rPr lang="it-IT" sz="3200" b="1" i="1" dirty="0" smtClean="0">
                <a:latin typeface="Comic Sans MS" pitchFamily="66" charset="0"/>
              </a:rPr>
              <a:t> </a:t>
            </a:r>
            <a:r>
              <a:rPr lang="it-IT" sz="3200" b="1" i="1" dirty="0" err="1" smtClean="0">
                <a:latin typeface="Comic Sans MS" pitchFamily="66" charset="0"/>
              </a:rPr>
              <a:t>Adaptive</a:t>
            </a:r>
            <a:r>
              <a:rPr lang="it-IT" sz="3200" b="1" i="1" dirty="0" smtClean="0">
                <a:latin typeface="Comic Sans MS" pitchFamily="66" charset="0"/>
              </a:rPr>
              <a:t> </a:t>
            </a:r>
            <a:r>
              <a:rPr lang="it-IT" sz="3200" b="1" i="1" dirty="0" err="1" smtClean="0">
                <a:latin typeface="Comic Sans MS" pitchFamily="66" charset="0"/>
              </a:rPr>
              <a:t>Behavior</a:t>
            </a:r>
            <a:r>
              <a:rPr lang="it-IT" sz="3200" b="1" i="1" dirty="0" smtClean="0">
                <a:latin typeface="Comic Sans MS" pitchFamily="66" charset="0"/>
              </a:rPr>
              <a:t> </a:t>
            </a:r>
            <a:r>
              <a:rPr lang="it-IT" sz="3200" b="1" i="1" dirty="0" err="1" smtClean="0">
                <a:latin typeface="Comic Sans MS" pitchFamily="66" charset="0"/>
              </a:rPr>
              <a:t>Scales</a:t>
            </a:r>
            <a:r>
              <a:rPr lang="it-IT" sz="3200" b="1" i="1" dirty="0" smtClean="0">
                <a:latin typeface="Comic Sans MS" pitchFamily="66" charset="0"/>
              </a:rPr>
              <a:t> </a:t>
            </a:r>
            <a:r>
              <a:rPr lang="it-IT" sz="3200" dirty="0" smtClean="0">
                <a:latin typeface="Comic Sans MS" pitchFamily="66" charset="0"/>
              </a:rPr>
              <a:t>(VABS)</a:t>
            </a:r>
            <a:endParaRPr lang="it-IT" sz="3200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600" dirty="0" smtClean="0">
                <a:latin typeface="Comic Sans MS" pitchFamily="66" charset="0"/>
              </a:rPr>
              <a:t>Sviluppate per valutare il comportamento adattivo in individui da 0 a 90 anni. Si articolano in 4 domini che a loro volta si suddividono in </a:t>
            </a:r>
            <a:r>
              <a:rPr lang="it-IT" sz="2600" dirty="0" err="1" smtClean="0">
                <a:latin typeface="Comic Sans MS" pitchFamily="66" charset="0"/>
              </a:rPr>
              <a:t>subscale</a:t>
            </a:r>
            <a:r>
              <a:rPr lang="it-IT" sz="2600" dirty="0" smtClean="0">
                <a:latin typeface="Comic Sans MS" pitchFamily="66" charset="0"/>
              </a:rPr>
              <a:t>:</a:t>
            </a:r>
          </a:p>
          <a:p>
            <a:pPr marL="0" indent="0">
              <a:buNone/>
            </a:pPr>
            <a:endParaRPr lang="it-IT" sz="26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b="1" dirty="0" smtClean="0">
                <a:latin typeface="Comic Sans MS" pitchFamily="66" charset="0"/>
              </a:rPr>
              <a:t>Comunicazione</a:t>
            </a:r>
            <a:r>
              <a:rPr lang="it-IT" sz="2400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(Ricezione, Espressione, scrittura)</a:t>
            </a:r>
          </a:p>
          <a:p>
            <a:pPr marL="0" indent="0">
              <a:buNone/>
            </a:pPr>
            <a:r>
              <a:rPr lang="it-IT" sz="2400" b="1" dirty="0" smtClean="0">
                <a:latin typeface="Comic Sans MS" pitchFamily="66" charset="0"/>
              </a:rPr>
              <a:t>2. Abilità quotidiane </a:t>
            </a: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(Personale, Domestico, Comunità)</a:t>
            </a:r>
          </a:p>
          <a:p>
            <a:pPr marL="0" indent="0">
              <a:buNone/>
            </a:pPr>
            <a:r>
              <a:rPr lang="it-IT" sz="2400" b="1" dirty="0" smtClean="0">
                <a:latin typeface="Comic Sans MS" pitchFamily="66" charset="0"/>
              </a:rPr>
              <a:t>3. Socializzazione</a:t>
            </a:r>
            <a:r>
              <a:rPr lang="it-IT" sz="2400" dirty="0" smtClean="0">
                <a:latin typeface="Comic Sans MS" pitchFamily="66" charset="0"/>
              </a:rPr>
              <a:t> </a:t>
            </a: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(Relazioni interpersonali, Gioco e Tempo Libero, Regole Sociali)</a:t>
            </a:r>
          </a:p>
          <a:p>
            <a:pPr marL="0" indent="0">
              <a:buNone/>
            </a:pPr>
            <a:r>
              <a:rPr lang="it-IT" sz="2400" b="1" dirty="0" smtClean="0">
                <a:latin typeface="Comic Sans MS" pitchFamily="66" charset="0"/>
              </a:rPr>
              <a:t>4. Abilità motorie </a:t>
            </a: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(Grossolane, Fini)</a:t>
            </a:r>
            <a:endParaRPr lang="it-IT" sz="2400" dirty="0">
              <a:latin typeface="Comic Sans MS" pitchFamily="66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132856"/>
            <a:ext cx="187220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46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008112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b="1" dirty="0" smtClean="0">
                <a:latin typeface="Comic Sans MS" pitchFamily="66" charset="0"/>
              </a:rPr>
              <a:t>Disturbo da Deficit dell’Attenzione e Iperattività (ADHD)</a:t>
            </a:r>
            <a:endParaRPr lang="it-IT" sz="36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Difficoltà nel mantenere e controllare l’attenzione e/o presenza di irrequietezza motoria e impulsività</a:t>
            </a:r>
            <a:r>
              <a:rPr lang="it-IT" sz="2400" dirty="0" smtClean="0">
                <a:latin typeface="Comic Sans MS" pitchFamily="66" charset="0"/>
              </a:rPr>
              <a:t>. </a:t>
            </a:r>
          </a:p>
          <a:p>
            <a:pPr marL="0" indent="0">
              <a:buNone/>
            </a:pPr>
            <a:endParaRPr lang="it-IT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t-IT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smtClean="0">
                <a:solidFill>
                  <a:schemeClr val="tx2"/>
                </a:solidFill>
                <a:latin typeface="Comic Sans MS" pitchFamily="66" charset="0"/>
              </a:rPr>
              <a:t>Regolazione deficitaria </a:t>
            </a:r>
            <a:r>
              <a:rPr lang="it-IT" sz="2400" dirty="0" smtClean="0">
                <a:latin typeface="Comic Sans MS" pitchFamily="66" charset="0"/>
              </a:rPr>
              <a:t>in 3 aree:</a:t>
            </a:r>
          </a:p>
          <a:p>
            <a:r>
              <a:rPr lang="it-IT" sz="2400" b="1" dirty="0" smtClean="0">
                <a:latin typeface="Comic Sans MS" pitchFamily="66" charset="0"/>
              </a:rPr>
              <a:t>Attenzione</a:t>
            </a:r>
            <a:r>
              <a:rPr lang="it-IT" sz="2400" dirty="0" smtClean="0">
                <a:latin typeface="Comic Sans MS" pitchFamily="66" charset="0"/>
              </a:rPr>
              <a:t> (</a:t>
            </a:r>
            <a:r>
              <a:rPr lang="it-IT" sz="2400" dirty="0" err="1" smtClean="0">
                <a:latin typeface="Comic Sans MS" pitchFamily="66" charset="0"/>
              </a:rPr>
              <a:t>arousal</a:t>
            </a:r>
            <a:r>
              <a:rPr lang="it-IT" sz="2400" dirty="0" smtClean="0">
                <a:latin typeface="Comic Sans MS" pitchFamily="66" charset="0"/>
              </a:rPr>
              <a:t> </a:t>
            </a:r>
            <a:r>
              <a:rPr lang="it-IT" sz="2400" dirty="0" err="1" smtClean="0">
                <a:latin typeface="Comic Sans MS" pitchFamily="66" charset="0"/>
              </a:rPr>
              <a:t>attentivo</a:t>
            </a:r>
            <a:r>
              <a:rPr lang="it-IT" sz="2400" dirty="0" smtClean="0">
                <a:latin typeface="Comic Sans MS" pitchFamily="66" charset="0"/>
              </a:rPr>
              <a:t>, attenzione selettiva-focalizzata, attenzione mantenuta)</a:t>
            </a:r>
          </a:p>
          <a:p>
            <a:r>
              <a:rPr lang="it-IT" sz="2400" b="1" dirty="0" smtClean="0">
                <a:latin typeface="Comic Sans MS" pitchFamily="66" charset="0"/>
              </a:rPr>
              <a:t>Inibizione della risposta </a:t>
            </a:r>
            <a:r>
              <a:rPr lang="it-IT" sz="2400" dirty="0" smtClean="0">
                <a:latin typeface="Comic Sans MS" pitchFamily="66" charset="0"/>
              </a:rPr>
              <a:t>(impulsività)</a:t>
            </a:r>
          </a:p>
          <a:p>
            <a:r>
              <a:rPr lang="it-IT" sz="2400" b="1" dirty="0" smtClean="0">
                <a:latin typeface="Comic Sans MS" pitchFamily="66" charset="0"/>
              </a:rPr>
              <a:t>Livello di attività motoria </a:t>
            </a:r>
            <a:r>
              <a:rPr lang="it-IT" sz="2400" dirty="0" smtClean="0">
                <a:latin typeface="Comic Sans MS" pitchFamily="66" charset="0"/>
              </a:rPr>
              <a:t>(iperattività)</a:t>
            </a:r>
            <a:endParaRPr lang="it-IT" sz="2400" dirty="0">
              <a:latin typeface="Comic Sans MS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324350"/>
            <a:ext cx="2736304" cy="220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3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1162050"/>
          </a:xfrm>
        </p:spPr>
        <p:txBody>
          <a:bodyPr>
            <a:normAutofit/>
          </a:bodyPr>
          <a:lstStyle/>
          <a:p>
            <a:r>
              <a:rPr lang="it-IT" sz="4000" dirty="0">
                <a:latin typeface="Comic Sans MS" pitchFamily="66" charset="0"/>
              </a:rPr>
              <a:t>Inattenzione</a:t>
            </a:r>
            <a:endParaRPr lang="it-IT" sz="4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79512" y="1916832"/>
            <a:ext cx="3275856" cy="288032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317430" cy="618028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Deficit di attenzione focale e sostenuta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 Facile distraibilità (stimoli banali)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 Ridotte capacità esecutive (compiti scolastici, attività quotidiane, gioco)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 Difficoltà nel seguire un discorso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 Interruzione di attività </a:t>
            </a:r>
            <a:r>
              <a:rPr lang="it-IT" dirty="0" smtClean="0">
                <a:latin typeface="Comic Sans MS" pitchFamily="66" charset="0"/>
              </a:rPr>
              <a:t>   iniziate</a:t>
            </a:r>
            <a:endParaRPr lang="it-IT" dirty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 </a:t>
            </a:r>
            <a:r>
              <a:rPr lang="it-IT" dirty="0" err="1">
                <a:latin typeface="Comic Sans MS" pitchFamily="66" charset="0"/>
              </a:rPr>
              <a:t>Evitamento</a:t>
            </a:r>
            <a:r>
              <a:rPr lang="it-IT" dirty="0">
                <a:latin typeface="Comic Sans MS" pitchFamily="66" charset="0"/>
              </a:rPr>
              <a:t> di attività che richiedono sforzo cognitivo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28800"/>
            <a:ext cx="3456384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3286001" cy="923702"/>
          </a:xfrm>
        </p:spPr>
        <p:txBody>
          <a:bodyPr>
            <a:normAutofit/>
          </a:bodyPr>
          <a:lstStyle/>
          <a:p>
            <a:r>
              <a:rPr lang="it-IT" sz="4000" dirty="0">
                <a:latin typeface="Comic Sans MS" pitchFamily="66" charset="0"/>
              </a:rPr>
              <a:t>Iperattività</a:t>
            </a:r>
            <a:endParaRPr lang="it-IT" sz="4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79512" y="1556791"/>
            <a:ext cx="3384376" cy="3816425"/>
          </a:xfrm>
        </p:spPr>
        <p:txBody>
          <a:bodyPr/>
          <a:lstStyle/>
          <a:p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Incapacità di stare fermi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Attività motoria incongrua e </a:t>
            </a:r>
            <a:r>
              <a:rPr lang="it-IT" dirty="0" err="1">
                <a:latin typeface="Comic Sans MS" pitchFamily="66" charset="0"/>
              </a:rPr>
              <a:t>afinalistica</a:t>
            </a:r>
            <a:endParaRPr lang="it-IT" dirty="0">
              <a:latin typeface="Comic Sans MS" pitchFamily="66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Gioco rumoroso e disorganizzato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Eccessive verbalizzazioni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Ridotte possibilità di inibizione motoria</a:t>
            </a: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83034"/>
            <a:ext cx="3168352" cy="3186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3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3050"/>
            <a:ext cx="3213993" cy="851694"/>
          </a:xfrm>
        </p:spPr>
        <p:txBody>
          <a:bodyPr>
            <a:normAutofit/>
          </a:bodyPr>
          <a:lstStyle/>
          <a:p>
            <a:r>
              <a:rPr lang="it-IT" sz="4000" dirty="0">
                <a:latin typeface="Comic Sans MS" pitchFamily="66" charset="0"/>
              </a:rPr>
              <a:t>Impulsività</a:t>
            </a:r>
            <a:endParaRPr lang="it-IT" sz="4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>
          <a:xfrm>
            <a:off x="179512" y="1268761"/>
            <a:ext cx="3240360" cy="3888431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Difficoltà di controllo comportamentale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Incapacità di inibire le risposte automatiche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Scarsa capacità di riflessione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Difficoltà a rispettare il proprio turno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Tendenza ad interrompere gli altri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Incapacità di prevedere le conseguenze di un’azione</a:t>
            </a:r>
          </a:p>
          <a:p>
            <a:pPr>
              <a:buFont typeface="Wingdings" pitchFamily="2" charset="2"/>
              <a:buChar char="v"/>
            </a:pPr>
            <a:r>
              <a:rPr lang="it-IT" dirty="0">
                <a:latin typeface="Comic Sans MS" pitchFamily="66" charset="0"/>
              </a:rPr>
              <a:t>Mancato </a:t>
            </a:r>
            <a:r>
              <a:rPr lang="it-IT" dirty="0" err="1">
                <a:latin typeface="Comic Sans MS" pitchFamily="66" charset="0"/>
              </a:rPr>
              <a:t>evitamento</a:t>
            </a:r>
            <a:r>
              <a:rPr lang="it-IT" dirty="0">
                <a:latin typeface="Comic Sans MS" pitchFamily="66" charset="0"/>
              </a:rPr>
              <a:t> di situazioni pericolose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9" y="1340768"/>
            <a:ext cx="318262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256584" cy="1152128"/>
          </a:xfrm>
        </p:spPr>
        <p:txBody>
          <a:bodyPr>
            <a:normAutofit fontScale="90000"/>
          </a:bodyPr>
          <a:lstStyle/>
          <a:p>
            <a:r>
              <a:rPr lang="it-IT" sz="4000" b="1" dirty="0">
                <a:latin typeface="Comic Sans MS" pitchFamily="66" charset="0"/>
              </a:rPr>
              <a:t>Disturbo </a:t>
            </a:r>
            <a:r>
              <a:rPr lang="it-IT" sz="4000" b="1" dirty="0" smtClean="0">
                <a:latin typeface="Comic Sans MS" pitchFamily="66" charset="0"/>
              </a:rPr>
              <a:t/>
            </a:r>
            <a:br>
              <a:rPr lang="it-IT" sz="4000" b="1" dirty="0" smtClean="0">
                <a:latin typeface="Comic Sans MS" pitchFamily="66" charset="0"/>
              </a:rPr>
            </a:br>
            <a:r>
              <a:rPr lang="it-IT" sz="4000" b="1" dirty="0" smtClean="0">
                <a:latin typeface="Comic Sans MS" pitchFamily="66" charset="0"/>
              </a:rPr>
              <a:t>dello </a:t>
            </a:r>
            <a:r>
              <a:rPr lang="it-IT" sz="4000" b="1" dirty="0">
                <a:latin typeface="Comic Sans MS" pitchFamily="66" charset="0"/>
              </a:rPr>
              <a:t>Spettro Autistico</a:t>
            </a:r>
            <a:endParaRPr lang="it-IT" sz="40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4040188" cy="144016"/>
          </a:xfrm>
        </p:spPr>
        <p:txBody>
          <a:bodyPr>
            <a:normAutofit fontScale="47500" lnSpcReduction="20000"/>
          </a:bodyPr>
          <a:lstStyle/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5436096" y="980729"/>
            <a:ext cx="3250704" cy="432047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0" y="1196752"/>
            <a:ext cx="4389884" cy="4824536"/>
          </a:xfrm>
        </p:spPr>
        <p:txBody>
          <a:bodyPr/>
          <a:lstStyle/>
          <a:p>
            <a:pPr marL="0" indent="0">
              <a:buNone/>
            </a:pPr>
            <a:endParaRPr lang="it-IT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400" dirty="0" smtClean="0">
                <a:latin typeface="Comic Sans MS" pitchFamily="66" charset="0"/>
              </a:rPr>
              <a:t>Compromissione </a:t>
            </a:r>
            <a:r>
              <a:rPr lang="it-IT" sz="2400" dirty="0">
                <a:latin typeface="Comic Sans MS" pitchFamily="66" charset="0"/>
              </a:rPr>
              <a:t>qualitativa della comunicazione (verbale e non verbale) e dell’interazione sociale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400" dirty="0">
                <a:latin typeface="Comic Sans MS" pitchFamily="66" charset="0"/>
              </a:rPr>
              <a:t>Repertorio comportamentale ristretto, ripetitivo e stereotipato.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860032" y="3429000"/>
            <a:ext cx="4032448" cy="3312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dirty="0">
                <a:latin typeface="Comic Sans MS" pitchFamily="66" charset="0"/>
              </a:rPr>
              <a:t>All’interno della categoria dei </a:t>
            </a:r>
            <a:r>
              <a:rPr lang="it-IT" sz="2400" dirty="0">
                <a:solidFill>
                  <a:schemeClr val="tx2"/>
                </a:solidFill>
                <a:latin typeface="Comic Sans MS" pitchFamily="66" charset="0"/>
              </a:rPr>
              <a:t>BES</a:t>
            </a:r>
            <a:r>
              <a:rPr lang="it-IT" sz="2400" dirty="0">
                <a:latin typeface="Comic Sans MS" pitchFamily="66" charset="0"/>
              </a:rPr>
              <a:t> rientrano i bambini che presentano i tipici sintomi dell’autismo ma in </a:t>
            </a:r>
            <a:r>
              <a:rPr lang="it-IT" sz="2400" u="sng" dirty="0">
                <a:solidFill>
                  <a:schemeClr val="accent5"/>
                </a:solidFill>
                <a:latin typeface="Comic Sans MS" pitchFamily="66" charset="0"/>
              </a:rPr>
              <a:t>forma lieve </a:t>
            </a:r>
            <a:r>
              <a:rPr lang="it-IT" sz="2400" dirty="0">
                <a:latin typeface="Comic Sans MS" pitchFamily="66" charset="0"/>
              </a:rPr>
              <a:t>e più specifica in associazione con discrete o ottime </a:t>
            </a:r>
            <a:r>
              <a:rPr lang="it-IT" sz="2400" u="sng" dirty="0">
                <a:solidFill>
                  <a:schemeClr val="accent5"/>
                </a:solidFill>
                <a:latin typeface="Comic Sans MS" pitchFamily="66" charset="0"/>
              </a:rPr>
              <a:t>competenze cognitive </a:t>
            </a:r>
            <a:r>
              <a:rPr lang="it-IT" sz="2400" b="1" dirty="0">
                <a:latin typeface="Comic Sans MS" pitchFamily="66" charset="0"/>
              </a:rPr>
              <a:t>(«alto funzionamento»)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764704"/>
            <a:ext cx="273630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6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44824"/>
            <a:ext cx="8305800" cy="302433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GRAZIE PER L’ATTENZIONE!!!</a:t>
            </a:r>
            <a:endParaRPr lang="it-IT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4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Comic Sans MS" pitchFamily="66" charset="0"/>
              </a:rPr>
              <a:t>CHE COSA SI INTENDE CON “</a:t>
            </a:r>
            <a:r>
              <a:rPr lang="it-IT" dirty="0" smtClean="0">
                <a:solidFill>
                  <a:srgbClr val="3333CC"/>
                </a:solidFill>
                <a:latin typeface="Comic Sans MS" pitchFamily="66" charset="0"/>
              </a:rPr>
              <a:t>SPECIFICO</a:t>
            </a:r>
            <a:r>
              <a:rPr lang="it-IT" dirty="0" smtClean="0">
                <a:latin typeface="Comic Sans MS" pitchFamily="66" charset="0"/>
              </a:rPr>
              <a:t>”?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935480"/>
            <a:ext cx="8568952" cy="45898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ct val="50000"/>
              </a:spcBef>
              <a:buNone/>
            </a:pPr>
            <a:r>
              <a:rPr lang="it-IT" dirty="0" smtClean="0">
                <a:latin typeface="Comic Sans MS" pitchFamily="66" charset="0"/>
              </a:rPr>
              <a:t>Il Disturbo Specifico di Apprendimento interessa uno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specifico dominio di abilità</a:t>
            </a:r>
            <a:r>
              <a:rPr lang="it-IT" dirty="0" smtClean="0">
                <a:latin typeface="Comic Sans MS" pitchFamily="66" charset="0"/>
              </a:rPr>
              <a:t> in modo significativo ma circoscritto, lasciando </a:t>
            </a:r>
            <a:r>
              <a:rPr lang="it-IT" dirty="0" smtClean="0">
                <a:solidFill>
                  <a:srgbClr val="0000FF"/>
                </a:solidFill>
                <a:latin typeface="Comic Sans MS" pitchFamily="66" charset="0"/>
              </a:rPr>
              <a:t>intatto il funzionamento intellettivo</a:t>
            </a:r>
            <a:r>
              <a:rPr lang="it-IT" dirty="0" smtClean="0">
                <a:latin typeface="Comic Sans MS" pitchFamily="66" charset="0"/>
              </a:rPr>
              <a:t> generale.</a:t>
            </a:r>
            <a:r>
              <a:rPr lang="it-IT" sz="2800" dirty="0" smtClean="0">
                <a:latin typeface="Comic Sans MS" pitchFamily="66" charset="0"/>
              </a:rPr>
              <a:t>       </a:t>
            </a:r>
          </a:p>
          <a:p>
            <a:pPr marL="0" indent="0">
              <a:lnSpc>
                <a:spcPct val="150000"/>
              </a:lnSpc>
              <a:spcBef>
                <a:spcPct val="50000"/>
              </a:spcBef>
              <a:buNone/>
            </a:pPr>
            <a:r>
              <a:rPr lang="it-IT" sz="2800" dirty="0" smtClean="0">
                <a:latin typeface="Comic Sans MS" pitchFamily="66" charset="0"/>
              </a:rPr>
              <a:t>                                     (</a:t>
            </a:r>
            <a:r>
              <a:rPr lang="it-IT" sz="2800" i="1" dirty="0" err="1" smtClean="0">
                <a:latin typeface="Comic Sans MS" pitchFamily="66" charset="0"/>
              </a:rPr>
              <a:t>Consensus</a:t>
            </a:r>
            <a:r>
              <a:rPr lang="it-IT" sz="2800" i="1" dirty="0" smtClean="0">
                <a:latin typeface="Comic Sans MS" pitchFamily="66" charset="0"/>
              </a:rPr>
              <a:t> Conference)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051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E’ </a:t>
            </a:r>
            <a:r>
              <a:rPr lang="it-IT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possibile</a:t>
            </a:r>
            <a:r>
              <a:rPr lang="it-IT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br>
              <a:rPr lang="it-IT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it-IT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distinguere i D.S.A. in</a:t>
            </a:r>
            <a:r>
              <a:rPr lang="it-IT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empus Sans ITC" pitchFamily="82" charset="0"/>
              </a:rPr>
              <a:t> :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812396"/>
            <a:ext cx="8496944" cy="4928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b="1" dirty="0" smtClean="0">
                <a:latin typeface="Comic Sans MS" pitchFamily="66" charset="0"/>
              </a:rPr>
              <a:t>Dislessia</a:t>
            </a:r>
            <a:r>
              <a:rPr lang="it-IT" b="1" dirty="0" smtClean="0">
                <a:latin typeface="Comic Sans MS" pitchFamily="66" charset="0"/>
              </a:rPr>
              <a:t> </a:t>
            </a:r>
            <a:r>
              <a:rPr lang="it-IT" dirty="0" smtClean="0"/>
              <a:t>              </a:t>
            </a:r>
            <a:r>
              <a:rPr lang="it-IT" sz="2800" dirty="0" smtClean="0">
                <a:solidFill>
                  <a:schemeClr val="accent1"/>
                </a:solidFill>
                <a:latin typeface="Comic Sans MS" pitchFamily="66" charset="0"/>
              </a:rPr>
              <a:t>problema di lettura </a:t>
            </a:r>
            <a:r>
              <a:rPr lang="it-IT" sz="2800" dirty="0" smtClean="0">
                <a:latin typeface="Comic Sans MS" pitchFamily="66" charset="0"/>
              </a:rPr>
              <a:t>relativo a:</a:t>
            </a:r>
          </a:p>
          <a:p>
            <a:pPr marL="0" indent="0">
              <a:buNone/>
            </a:pPr>
            <a:endParaRPr lang="it-IT" sz="2400" dirty="0" smtClean="0">
              <a:latin typeface="Comic Sans MS" pitchFamily="66" charset="0"/>
            </a:endParaRPr>
          </a:p>
          <a:p>
            <a:r>
              <a:rPr lang="it-IT" sz="2400" i="1" dirty="0" smtClean="0">
                <a:solidFill>
                  <a:schemeClr val="accent1"/>
                </a:solidFill>
                <a:latin typeface="Comic Sans MS" pitchFamily="66" charset="0"/>
              </a:rPr>
              <a:t>CORRETTEZZA</a:t>
            </a:r>
            <a:r>
              <a:rPr lang="it-IT" sz="2400" i="1" dirty="0" smtClean="0">
                <a:latin typeface="Comic Sans MS" pitchFamily="66" charset="0"/>
              </a:rPr>
              <a:t> </a:t>
            </a:r>
            <a:r>
              <a:rPr lang="it-IT" sz="2400" dirty="0" smtClean="0">
                <a:latin typeface="Comic Sans MS" pitchFamily="66" charset="0"/>
              </a:rPr>
              <a:t>(</a:t>
            </a:r>
            <a:r>
              <a:rPr lang="it-IT" sz="2000" b="1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lettura caratterizzata da errori frequenti)</a:t>
            </a:r>
            <a:endParaRPr lang="it-IT" sz="2000" i="1" dirty="0" smtClean="0">
              <a:latin typeface="Comic Sans MS" pitchFamily="66" charset="0"/>
            </a:endParaRPr>
          </a:p>
          <a:p>
            <a:r>
              <a:rPr lang="it-IT" sz="2400" i="1" dirty="0" smtClean="0">
                <a:solidFill>
                  <a:schemeClr val="accent1"/>
                </a:solidFill>
                <a:latin typeface="Comic Sans MS" pitchFamily="66" charset="0"/>
              </a:rPr>
              <a:t>RAPIDITA’  </a:t>
            </a:r>
            <a:r>
              <a:rPr lang="it-IT" sz="2400" dirty="0" smtClean="0">
                <a:latin typeface="Comic Sans MS" pitchFamily="66" charset="0"/>
              </a:rPr>
              <a:t>(</a:t>
            </a:r>
            <a:r>
              <a:rPr lang="it-IT" sz="2000" b="1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lettura molto lenta e stentata</a:t>
            </a:r>
            <a:r>
              <a:rPr lang="it-IT" sz="2400" b="1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ar-SA" sz="2400" b="1" dirty="0" smtClean="0">
                <a:latin typeface="Comic Sans MS" pitchFamily="66" charset="0"/>
                <a:cs typeface="Arial" charset="0"/>
              </a:rPr>
              <a:t>‏</a:t>
            </a:r>
            <a:endParaRPr lang="it-IT" sz="2400" b="1" i="1" dirty="0" smtClean="0">
              <a:latin typeface="Comic Sans MS" pitchFamily="66" charset="0"/>
            </a:endParaRPr>
          </a:p>
          <a:p>
            <a:r>
              <a:rPr lang="it-IT" sz="2400" i="1" dirty="0" smtClean="0">
                <a:solidFill>
                  <a:schemeClr val="accent1"/>
                </a:solidFill>
                <a:latin typeface="Comic Sans MS" pitchFamily="66" charset="0"/>
              </a:rPr>
              <a:t>COMPRENSIONE </a:t>
            </a:r>
            <a:r>
              <a:rPr lang="it-IT" sz="2400" i="1" dirty="0" smtClean="0">
                <a:latin typeface="Comic Sans MS" pitchFamily="66" charset="0"/>
              </a:rPr>
              <a:t>(</a:t>
            </a:r>
            <a:r>
              <a:rPr lang="it-IT" sz="2200" b="1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gravi difficoltà a capire il significato del testo letto)</a:t>
            </a:r>
            <a:r>
              <a:rPr lang="ar-SA" sz="2200" b="1" dirty="0" smtClean="0">
                <a:latin typeface="Comic Sans MS" pitchFamily="66" charset="0"/>
                <a:cs typeface="Arial" charset="0"/>
              </a:rPr>
              <a:t>‏</a:t>
            </a:r>
            <a:endParaRPr lang="it-IT" sz="2200" b="1" dirty="0" smtClean="0"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rispetto a quanto atteso per età anagrafica, classe frequentata e istruzione ricevuta dall’individuo.</a:t>
            </a:r>
            <a:endParaRPr lang="it-IT" sz="2800" dirty="0">
              <a:latin typeface="Comic Sans MS" pitchFamily="66" charset="0"/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1979712" y="1918823"/>
            <a:ext cx="1050416" cy="3469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1"/>
            <a:ext cx="2304256" cy="1656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8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r>
              <a:rPr lang="it-IT" sz="3600" dirty="0" smtClean="0">
                <a:latin typeface="Comic Sans MS" pitchFamily="66" charset="0"/>
              </a:rPr>
              <a:t>Quindi la </a:t>
            </a:r>
            <a:r>
              <a:rPr lang="it-IT" sz="3600" b="1" dirty="0" smtClean="0">
                <a:latin typeface="Comic Sans MS" pitchFamily="66" charset="0"/>
              </a:rPr>
              <a:t>lettura</a:t>
            </a:r>
            <a:r>
              <a:rPr lang="it-IT" sz="3600" dirty="0" smtClean="0">
                <a:latin typeface="Comic Sans MS" pitchFamily="66" charset="0"/>
              </a:rPr>
              <a:t> può essere</a:t>
            </a:r>
            <a:endParaRPr lang="it-IT" sz="3600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8531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800" dirty="0" smtClean="0">
                <a:latin typeface="Comic Sans MS" pitchFamily="66" charset="0"/>
              </a:rPr>
              <a:t>Piuttosto veloce ma, presentare numerosi </a:t>
            </a:r>
            <a:r>
              <a:rPr lang="it-IT" sz="2800" u="sng" dirty="0" smtClean="0">
                <a:latin typeface="Comic Sans MS" pitchFamily="66" charset="0"/>
              </a:rPr>
              <a:t>errori: 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"/>
            </a:pP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omissioni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di parole o </a:t>
            </a: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parti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di </a:t>
            </a: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parola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"/>
            </a:pP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Confusioni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;</a:t>
            </a:r>
          </a:p>
          <a:p>
            <a:pPr>
              <a:buClr>
                <a:srgbClr val="FF0000"/>
              </a:buClr>
              <a:buSzPct val="100000"/>
              <a:buFont typeface="Wingdings" pitchFamily="2" charset="2"/>
              <a:buChar char=""/>
            </a:pP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Inversioni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, </a:t>
            </a: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sostituzioni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di </a:t>
            </a: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parti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di </a:t>
            </a: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parola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o di </a:t>
            </a:r>
            <a:r>
              <a:rPr lang="en-US" sz="2000" dirty="0" err="1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intere</a:t>
            </a:r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parole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2.  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Nel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complesso</a:t>
            </a:r>
            <a:r>
              <a:rPr lang="en-US" sz="2800" dirty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sufficientemente</a:t>
            </a:r>
            <a:r>
              <a:rPr lang="en-US" sz="2800" dirty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corretta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, ma molto </a:t>
            </a:r>
            <a:r>
              <a:rPr lang="en-US" sz="2800" u="sng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lenta</a:t>
            </a:r>
            <a:r>
              <a:rPr lang="en-US" sz="2800" u="sng" dirty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(non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viene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automatizzata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la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decodifica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dirty="0" err="1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grafema-fonema</a:t>
            </a:r>
            <a:r>
              <a:rPr lang="en-US" sz="2800" dirty="0" smtClean="0">
                <a:latin typeface="Comic Sans MS" pitchFamily="66" charset="0"/>
                <a:ea typeface="Lucida Sans Unicode" pitchFamily="34" charset="0"/>
                <a:cs typeface="Lucida Sans Unicode" pitchFamily="34" charset="0"/>
              </a:rPr>
              <a:t>)</a:t>
            </a:r>
            <a:r>
              <a:rPr lang="ar-SA" sz="2800" dirty="0" smtClean="0">
                <a:latin typeface="Comic Sans MS" pitchFamily="66" charset="0"/>
                <a:cs typeface="Arial" charset="0"/>
              </a:rPr>
              <a:t>‏</a:t>
            </a:r>
            <a:r>
              <a:rPr lang="it-IT" sz="2800" dirty="0" smtClean="0">
                <a:latin typeface="Comic Sans MS" pitchFamily="66" charset="0"/>
                <a:cs typeface="Arial" charset="0"/>
              </a:rPr>
              <a:t>. </a:t>
            </a:r>
            <a:endParaRPr lang="en-US" sz="2800" dirty="0" smtClean="0"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800" dirty="0" smtClean="0"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000" u="sng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800" u="sng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800" u="sng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800" u="sng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800" u="sng" dirty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endParaRPr lang="it-IT" sz="2800" u="sng" dirty="0" smtClean="0">
              <a:latin typeface="Comic Sans MS" pitchFamily="66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>
              <a:solidFill>
                <a:srgbClr val="008000"/>
              </a:solidFill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 smtClean="0">
              <a:solidFill>
                <a:srgbClr val="008000"/>
              </a:solidFill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 smtClean="0">
              <a:solidFill>
                <a:srgbClr val="008000"/>
              </a:solidFill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sz="2000" dirty="0" smtClean="0">
              <a:latin typeface="Comic Sans MS" pitchFamily="66" charset="0"/>
              <a:ea typeface="Lucida Sans Unicode" pitchFamily="34" charset="0"/>
              <a:cs typeface="Lucida Sans Unicode" pitchFamily="34" charset="0"/>
            </a:endParaRPr>
          </a:p>
          <a:p>
            <a:pPr marL="0" indent="0">
              <a:buNone/>
            </a:pPr>
            <a:endParaRPr lang="it-IT" sz="2800" u="sng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6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it-IT" sz="4000" b="1" dirty="0" smtClean="0">
                <a:latin typeface="Comic Sans MS" pitchFamily="66" charset="0"/>
              </a:rPr>
              <a:t>Esempi di errori</a:t>
            </a:r>
            <a:endParaRPr lang="it-IT" sz="4000" b="1" dirty="0"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SzPct val="70000"/>
              <a:buFont typeface="Wingdings" pitchFamily="2" charset="2"/>
              <a:buChar char="Ø"/>
            </a:pPr>
            <a:r>
              <a:rPr lang="it-IT" sz="3600" b="1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latin typeface="Comic Sans MS" pitchFamily="66" charset="0"/>
              </a:rPr>
              <a:t>Incapacità di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distinguere </a:t>
            </a:r>
            <a:r>
              <a:rPr lang="it-IT" sz="2800" b="1" dirty="0" smtClean="0">
                <a:latin typeface="Comic Sans MS" pitchFamily="66" charset="0"/>
              </a:rPr>
              <a:t>lettere simili per la forma (</a:t>
            </a:r>
            <a:r>
              <a:rPr lang="it-IT" sz="2800" b="1" i="1" dirty="0" smtClean="0">
                <a:latin typeface="Comic Sans MS" pitchFamily="66" charset="0"/>
              </a:rPr>
              <a:t>m </a:t>
            </a:r>
            <a:r>
              <a:rPr lang="it-IT" sz="2800" b="1" dirty="0" smtClean="0">
                <a:latin typeface="Comic Sans MS" pitchFamily="66" charset="0"/>
              </a:rPr>
              <a:t>e </a:t>
            </a:r>
            <a:r>
              <a:rPr lang="it-IT" sz="2800" b="1" i="1" dirty="0" smtClean="0">
                <a:latin typeface="Comic Sans MS" pitchFamily="66" charset="0"/>
              </a:rPr>
              <a:t>n; b </a:t>
            </a:r>
            <a:r>
              <a:rPr lang="it-IT" sz="2800" b="1" dirty="0" smtClean="0">
                <a:latin typeface="Comic Sans MS" pitchFamily="66" charset="0"/>
              </a:rPr>
              <a:t>e </a:t>
            </a:r>
            <a:r>
              <a:rPr lang="it-IT" sz="2800" b="1" i="1" dirty="0" smtClean="0">
                <a:latin typeface="Comic Sans MS" pitchFamily="66" charset="0"/>
              </a:rPr>
              <a:t>d</a:t>
            </a:r>
            <a:r>
              <a:rPr lang="it-IT" sz="2800" b="1" dirty="0" smtClean="0">
                <a:latin typeface="Comic Sans MS" pitchFamily="66" charset="0"/>
              </a:rPr>
              <a:t>; </a:t>
            </a:r>
            <a:r>
              <a:rPr lang="it-IT" sz="2800" b="1" i="1" dirty="0" smtClean="0">
                <a:latin typeface="Comic Sans MS" pitchFamily="66" charset="0"/>
              </a:rPr>
              <a:t>b</a:t>
            </a:r>
            <a:r>
              <a:rPr lang="it-IT" sz="2800" b="1" dirty="0" smtClean="0">
                <a:latin typeface="Comic Sans MS" pitchFamily="66" charset="0"/>
              </a:rPr>
              <a:t> e </a:t>
            </a:r>
            <a:r>
              <a:rPr lang="it-IT" sz="2800" b="1" i="1" dirty="0" smtClean="0">
                <a:latin typeface="Comic Sans MS" pitchFamily="66" charset="0"/>
              </a:rPr>
              <a:t>p</a:t>
            </a:r>
            <a:r>
              <a:rPr lang="it-IT" sz="2800" b="1" dirty="0" smtClean="0">
                <a:latin typeface="Comic Sans MS" pitchFamily="66" charset="0"/>
              </a:rPr>
              <a:t>) o per il suono</a:t>
            </a:r>
          </a:p>
          <a:p>
            <a:pPr>
              <a:lnSpc>
                <a:spcPct val="110000"/>
              </a:lnSpc>
              <a:buSzPct val="70000"/>
              <a:buFont typeface="Wingdings" pitchFamily="2" charset="2"/>
              <a:buNone/>
            </a:pPr>
            <a:r>
              <a:rPr lang="it-IT" sz="2800" b="1" dirty="0" smtClean="0">
                <a:latin typeface="Comic Sans MS" pitchFamily="66" charset="0"/>
              </a:rPr>
              <a:t>(</a:t>
            </a:r>
            <a:r>
              <a:rPr lang="it-IT" sz="2800" b="1" i="1" dirty="0" smtClean="0">
                <a:latin typeface="Comic Sans MS" pitchFamily="66" charset="0"/>
              </a:rPr>
              <a:t>d </a:t>
            </a:r>
            <a:r>
              <a:rPr lang="it-IT" sz="2800" b="1" dirty="0" smtClean="0">
                <a:latin typeface="Comic Sans MS" pitchFamily="66" charset="0"/>
              </a:rPr>
              <a:t>e </a:t>
            </a:r>
            <a:r>
              <a:rPr lang="it-IT" sz="2800" b="1" i="1" dirty="0" smtClean="0">
                <a:latin typeface="Comic Sans MS" pitchFamily="66" charset="0"/>
              </a:rPr>
              <a:t>t; b</a:t>
            </a:r>
            <a:r>
              <a:rPr lang="it-IT" sz="2800" b="1" dirty="0" smtClean="0">
                <a:latin typeface="Comic Sans MS" pitchFamily="66" charset="0"/>
              </a:rPr>
              <a:t> e </a:t>
            </a:r>
            <a:r>
              <a:rPr lang="it-IT" sz="2800" b="1" i="1" dirty="0" smtClean="0">
                <a:latin typeface="Comic Sans MS" pitchFamily="66" charset="0"/>
              </a:rPr>
              <a:t>p</a:t>
            </a:r>
            <a:r>
              <a:rPr lang="it-IT" sz="2800" b="1" dirty="0" smtClean="0">
                <a:latin typeface="Comic Sans MS" pitchFamily="66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70000"/>
              </a:spcBef>
              <a:buSzPct val="70000"/>
              <a:buFont typeface="Wingdings" pitchFamily="2" charset="2"/>
              <a:buChar char="Ø"/>
            </a:pPr>
            <a:r>
              <a:rPr lang="it-IT" sz="2800" b="1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Inversione </a:t>
            </a:r>
            <a:r>
              <a:rPr lang="it-IT" sz="2800" b="1" dirty="0" smtClean="0">
                <a:latin typeface="Comic Sans MS" pitchFamily="66" charset="0"/>
              </a:rPr>
              <a:t>di lettere nell’ambito di una sillaba (</a:t>
            </a:r>
            <a:r>
              <a:rPr lang="it-IT" sz="2800" b="1" i="1" dirty="0" err="1" smtClean="0">
                <a:latin typeface="Comic Sans MS" pitchFamily="66" charset="0"/>
              </a:rPr>
              <a:t>lad</a:t>
            </a:r>
            <a:r>
              <a:rPr lang="it-IT" sz="2800" b="1" i="1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latin typeface="Comic Sans MS" pitchFamily="66" charset="0"/>
              </a:rPr>
              <a:t>per </a:t>
            </a:r>
            <a:r>
              <a:rPr lang="it-IT" sz="2800" b="1" i="1" dirty="0" smtClean="0">
                <a:latin typeface="Comic Sans MS" pitchFamily="66" charset="0"/>
              </a:rPr>
              <a:t>dal</a:t>
            </a:r>
            <a:r>
              <a:rPr lang="it-IT" sz="2800" b="1" dirty="0" smtClean="0">
                <a:latin typeface="Comic Sans MS" pitchFamily="66" charset="0"/>
              </a:rPr>
              <a:t>; </a:t>
            </a:r>
            <a:r>
              <a:rPr lang="it-IT" sz="2800" b="1" i="1" dirty="0" smtClean="0">
                <a:latin typeface="Comic Sans MS" pitchFamily="66" charset="0"/>
              </a:rPr>
              <a:t>id </a:t>
            </a:r>
            <a:r>
              <a:rPr lang="it-IT" sz="2800" b="1" dirty="0" smtClean="0">
                <a:latin typeface="Comic Sans MS" pitchFamily="66" charset="0"/>
              </a:rPr>
              <a:t>per </a:t>
            </a:r>
            <a:r>
              <a:rPr lang="it-IT" sz="2800" b="1" i="1" dirty="0" smtClean="0">
                <a:latin typeface="Comic Sans MS" pitchFamily="66" charset="0"/>
              </a:rPr>
              <a:t>di</a:t>
            </a:r>
            <a:r>
              <a:rPr lang="it-IT" sz="2800" b="1" dirty="0" smtClean="0">
                <a:latin typeface="Comic Sans MS" pitchFamily="66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70000"/>
              </a:spcBef>
              <a:buSzPct val="70000"/>
              <a:buFont typeface="Wingdings" pitchFamily="2" charset="2"/>
              <a:buChar char="Ø"/>
            </a:pPr>
            <a:r>
              <a:rPr lang="it-IT" sz="2800" b="1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Omissione </a:t>
            </a:r>
            <a:r>
              <a:rPr lang="it-IT" sz="2800" b="1" dirty="0" smtClean="0">
                <a:latin typeface="Comic Sans MS" pitchFamily="66" charset="0"/>
              </a:rPr>
              <a:t>di lettere o sillabe nell’ambito di una parola (</a:t>
            </a:r>
            <a:r>
              <a:rPr lang="it-IT" sz="2800" b="1" i="1" dirty="0" smtClean="0">
                <a:latin typeface="Comic Sans MS" pitchFamily="66" charset="0"/>
              </a:rPr>
              <a:t>doni </a:t>
            </a:r>
            <a:r>
              <a:rPr lang="it-IT" sz="2800" b="1" dirty="0" smtClean="0">
                <a:latin typeface="Comic Sans MS" pitchFamily="66" charset="0"/>
              </a:rPr>
              <a:t>per </a:t>
            </a:r>
            <a:r>
              <a:rPr lang="it-IT" sz="2800" b="1" i="1" dirty="0" smtClean="0">
                <a:latin typeface="Comic Sans MS" pitchFamily="66" charset="0"/>
              </a:rPr>
              <a:t>domani</a:t>
            </a:r>
            <a:r>
              <a:rPr lang="it-IT" sz="2800" b="1" dirty="0" smtClean="0">
                <a:latin typeface="Comic Sans MS" pitchFamily="66" charset="0"/>
              </a:rPr>
              <a:t>);</a:t>
            </a:r>
          </a:p>
          <a:p>
            <a:pPr>
              <a:lnSpc>
                <a:spcPct val="110000"/>
              </a:lnSpc>
              <a:spcBef>
                <a:spcPct val="70000"/>
              </a:spcBef>
              <a:buSzPct val="70000"/>
              <a:buFont typeface="Wingdings" pitchFamily="2" charset="2"/>
              <a:buChar char="Ø"/>
            </a:pPr>
            <a:r>
              <a:rPr lang="it-IT" sz="2800" b="1" dirty="0" smtClean="0">
                <a:latin typeface="Comic Sans MS" pitchFamily="66" charset="0"/>
              </a:rPr>
              <a:t> </a:t>
            </a:r>
            <a:r>
              <a:rPr lang="it-IT" sz="2800" b="1" dirty="0" smtClean="0">
                <a:solidFill>
                  <a:srgbClr val="0000FF"/>
                </a:solidFill>
                <a:latin typeface="Comic Sans MS" pitchFamily="66" charset="0"/>
              </a:rPr>
              <a:t>Sostituzione</a:t>
            </a:r>
            <a:r>
              <a:rPr lang="it-IT" sz="2800" b="1" dirty="0" smtClean="0">
                <a:latin typeface="Comic Sans MS" pitchFamily="66" charset="0"/>
              </a:rPr>
              <a:t> di intere parole nel corso di una prova (</a:t>
            </a:r>
            <a:r>
              <a:rPr lang="it-IT" sz="2800" b="1" i="1" dirty="0" smtClean="0">
                <a:latin typeface="Comic Sans MS" pitchFamily="66" charset="0"/>
              </a:rPr>
              <a:t>auto </a:t>
            </a:r>
            <a:r>
              <a:rPr lang="it-IT" sz="2800" b="1" dirty="0" smtClean="0">
                <a:latin typeface="Comic Sans MS" pitchFamily="66" charset="0"/>
              </a:rPr>
              <a:t>al posto di </a:t>
            </a:r>
            <a:r>
              <a:rPr lang="it-IT" sz="2800" b="1" i="1" dirty="0" smtClean="0">
                <a:latin typeface="Comic Sans MS" pitchFamily="66" charset="0"/>
              </a:rPr>
              <a:t>aereo</a:t>
            </a:r>
            <a:r>
              <a:rPr lang="it-IT" sz="2800" b="1" dirty="0" smtClean="0">
                <a:latin typeface="Comic Sans MS" pitchFamily="66" charset="0"/>
              </a:rPr>
              <a:t>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541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sz="3600" b="1" dirty="0" smtClean="0">
                <a:latin typeface="Comic Sans MS" pitchFamily="66" charset="0"/>
              </a:rPr>
              <a:t>Disgrafia</a:t>
            </a:r>
            <a:r>
              <a:rPr lang="it-IT" dirty="0" smtClean="0"/>
              <a:t>              </a:t>
            </a:r>
            <a:r>
              <a:rPr lang="it-IT" sz="3600" dirty="0" smtClean="0">
                <a:solidFill>
                  <a:schemeClr val="accent2"/>
                </a:solidFill>
                <a:latin typeface="Comic Sans MS" pitchFamily="66" charset="0"/>
              </a:rPr>
              <a:t>disturbo dell’espressione scritta</a:t>
            </a:r>
            <a:endParaRPr lang="it-IT" sz="36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Disturbo che coinvolge il controllo degli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aspetti</a:t>
            </a:r>
            <a:r>
              <a:rPr lang="it-IT" sz="2800" dirty="0" smtClean="0">
                <a:latin typeface="Comic Sans MS" pitchFamily="66" charset="0"/>
              </a:rPr>
              <a:t>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grafici</a:t>
            </a:r>
            <a:r>
              <a:rPr lang="it-IT" sz="2800" dirty="0">
                <a:latin typeface="Comic Sans MS" pitchFamily="66" charset="0"/>
              </a:rPr>
              <a:t> </a:t>
            </a:r>
            <a:r>
              <a:rPr lang="it-IT" sz="2800" dirty="0" smtClean="0">
                <a:latin typeface="Comic Sans MS" pitchFamily="66" charset="0"/>
              </a:rPr>
              <a:t>e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formali</a:t>
            </a:r>
            <a:r>
              <a:rPr lang="it-IT" sz="2800" dirty="0" smtClean="0">
                <a:latin typeface="Comic Sans MS" pitchFamily="66" charset="0"/>
              </a:rPr>
              <a:t> della scrittura manuale ed è collegata al livello motorio-esecutivo della prestazione. </a:t>
            </a:r>
          </a:p>
          <a:p>
            <a:pPr marL="0" indent="0">
              <a:buNone/>
            </a:pPr>
            <a:endParaRPr lang="it-IT" sz="2800" dirty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Minore </a:t>
            </a:r>
            <a:r>
              <a:rPr lang="it-IT" sz="2800" dirty="0" err="1" smtClean="0">
                <a:latin typeface="Comic Sans MS" pitchFamily="66" charset="0"/>
              </a:rPr>
              <a:t>fluenza</a:t>
            </a:r>
            <a:endParaRPr lang="it-IT" sz="2800" dirty="0" smtClean="0">
              <a:latin typeface="Comic Sans MS" pitchFamily="66" charset="0"/>
            </a:endParaRPr>
          </a:p>
          <a:p>
            <a:r>
              <a:rPr lang="it-IT" sz="2800" dirty="0" smtClean="0">
                <a:latin typeface="Comic Sans MS" pitchFamily="66" charset="0"/>
              </a:rPr>
              <a:t>Minore qualità dell’aspetto grafico della scrittura</a:t>
            </a:r>
          </a:p>
          <a:p>
            <a:pPr marL="0" indent="0">
              <a:buNone/>
            </a:pPr>
            <a:endParaRPr lang="it-IT" sz="2800" dirty="0">
              <a:latin typeface="Comic Sans MS" pitchFamily="66" charset="0"/>
            </a:endParaRP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2411760" y="492990"/>
            <a:ext cx="122413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013175"/>
            <a:ext cx="2304256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5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smtClean="0">
                <a:latin typeface="Comic Sans MS" pitchFamily="66" charset="0"/>
              </a:rPr>
              <a:t>Disortografia</a:t>
            </a:r>
            <a:r>
              <a:rPr lang="it-IT" sz="3200" dirty="0" smtClean="0">
                <a:latin typeface="Comic Sans MS" pitchFamily="66" charset="0"/>
              </a:rPr>
              <a:t>          </a:t>
            </a:r>
            <a:r>
              <a:rPr lang="it-IT" sz="3200" dirty="0" smtClean="0">
                <a:solidFill>
                  <a:schemeClr val="accent2"/>
                </a:solidFill>
                <a:latin typeface="Comic Sans MS" pitchFamily="66" charset="0"/>
              </a:rPr>
              <a:t>difficoltà ortografiche</a:t>
            </a:r>
            <a:endParaRPr lang="it-IT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>
                <a:latin typeface="Comic Sans MS" pitchFamily="66" charset="0"/>
              </a:rPr>
              <a:t>Relativa all’utilizzo in fase di scrittura, del codice linguistico ed è perciò all’origine di una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minore correttezza</a:t>
            </a:r>
            <a:r>
              <a:rPr lang="it-IT" sz="2800" dirty="0" smtClean="0">
                <a:latin typeface="Comic Sans MS" pitchFamily="66" charset="0"/>
              </a:rPr>
              <a:t> del testo scritto.</a:t>
            </a: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it-IT" sz="2800" dirty="0" smtClean="0">
              <a:latin typeface="Comic Sans MS" pitchFamily="66" charset="0"/>
            </a:endParaRP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In genere si riscontrano difficoltà </a:t>
            </a: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a scrivere le parole usando tutti i segni alfabetici</a:t>
            </a:r>
          </a:p>
          <a:p>
            <a:pPr marL="0" indent="0">
              <a:buNone/>
            </a:pPr>
            <a:r>
              <a:rPr lang="it-IT" sz="2400" dirty="0" smtClean="0">
                <a:latin typeface="Comic Sans MS" pitchFamily="66" charset="0"/>
              </a:rPr>
              <a:t> e a collocarli al posto giusto e/o a rispettare </a:t>
            </a:r>
          </a:p>
          <a:p>
            <a:pPr marL="0" indent="0">
              <a:buNone/>
            </a:pPr>
            <a:r>
              <a:rPr lang="it-IT" sz="2400" dirty="0" smtClean="0">
                <a:solidFill>
                  <a:srgbClr val="0000FF"/>
                </a:solidFill>
                <a:latin typeface="Comic Sans MS" pitchFamily="66" charset="0"/>
              </a:rPr>
              <a:t>le regole ortografiche</a:t>
            </a:r>
            <a:r>
              <a:rPr lang="it-IT" sz="2400" dirty="0" smtClean="0">
                <a:latin typeface="Comic Sans MS" pitchFamily="66" charset="0"/>
              </a:rPr>
              <a:t> (accenti, apostrofi, forme verbali etc.). </a:t>
            </a:r>
          </a:p>
          <a:p>
            <a:pPr marL="0" indent="0">
              <a:buNone/>
            </a:pPr>
            <a:endParaRPr lang="it-IT" sz="2800" dirty="0">
              <a:latin typeface="Comic Sans MS" pitchFamily="66" charset="0"/>
            </a:endParaRPr>
          </a:p>
        </p:txBody>
      </p:sp>
      <p:sp>
        <p:nvSpPr>
          <p:cNvPr id="4" name="Freccia a destra 3"/>
          <p:cNvSpPr/>
          <p:nvPr/>
        </p:nvSpPr>
        <p:spPr>
          <a:xfrm>
            <a:off x="2912699" y="1037846"/>
            <a:ext cx="108012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2026" y="2636912"/>
            <a:ext cx="2226568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6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 err="1" smtClean="0">
                <a:latin typeface="Comic Sans MS" pitchFamily="66" charset="0"/>
              </a:rPr>
              <a:t>Discalculia</a:t>
            </a:r>
            <a:r>
              <a:rPr lang="it-IT" sz="3200" dirty="0" smtClean="0">
                <a:latin typeface="Comic Sans MS" pitchFamily="66" charset="0"/>
              </a:rPr>
              <a:t>             </a:t>
            </a:r>
            <a:r>
              <a:rPr lang="it-IT" sz="3200" dirty="0" smtClean="0">
                <a:solidFill>
                  <a:schemeClr val="accent2"/>
                </a:solidFill>
                <a:latin typeface="Comic Sans MS" pitchFamily="66" charset="0"/>
              </a:rPr>
              <a:t>mancata abilità nel trattare i numeri ed effettuare calcoli</a:t>
            </a:r>
            <a:endParaRPr lang="it-IT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Difficoltà nel riconoscimento immediato di quantità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Senso del numero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Meccanismi di quantificazione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Seriazione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Comparazione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Strategie di calcolo a mente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Strategie di composizione e scomposizione di quantità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Lettura e scrittura dei numeri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Incolonnamento</a:t>
            </a:r>
          </a:p>
          <a:p>
            <a:pPr>
              <a:buFont typeface="Wingdings" pitchFamily="2" charset="2"/>
              <a:buChar char="§"/>
            </a:pPr>
            <a:r>
              <a:rPr lang="it-IT" sz="2400" dirty="0" smtClean="0">
                <a:latin typeface="Comic Sans MS" pitchFamily="66" charset="0"/>
              </a:rPr>
              <a:t>Recupero dei fatti numerici e degli algoritmi del calcolo scritto</a:t>
            </a:r>
          </a:p>
          <a:p>
            <a:pPr marL="0" indent="0">
              <a:buNone/>
            </a:pPr>
            <a:endParaRPr lang="it-IT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endParaRPr lang="it-IT" dirty="0" smtClean="0"/>
          </a:p>
        </p:txBody>
      </p:sp>
      <p:sp>
        <p:nvSpPr>
          <p:cNvPr id="4" name="Freccia a destra 3"/>
          <p:cNvSpPr/>
          <p:nvPr/>
        </p:nvSpPr>
        <p:spPr>
          <a:xfrm>
            <a:off x="2483768" y="548679"/>
            <a:ext cx="1266440" cy="359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992" y="2132856"/>
            <a:ext cx="2684016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0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1620</Words>
  <Application>Microsoft Office PowerPoint</Application>
  <PresentationFormat>Presentazione su schermo (4:3)</PresentationFormat>
  <Paragraphs>190</Paragraphs>
  <Slides>26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Equinozio</vt:lpstr>
      <vt:lpstr>BISOGNI EDUCATIVI SPECIALI</vt:lpstr>
      <vt:lpstr> Disturbi Specifici dell’apprendimento </vt:lpstr>
      <vt:lpstr>CHE COSA SI INTENDE CON “SPECIFICO”?</vt:lpstr>
      <vt:lpstr>E’ possibile  distinguere i D.S.A. in :</vt:lpstr>
      <vt:lpstr>Quindi la lettura può essere</vt:lpstr>
      <vt:lpstr>Esempi di errori</vt:lpstr>
      <vt:lpstr>Disgrafia              disturbo dell’espressione scritta</vt:lpstr>
      <vt:lpstr>Disortografia          difficoltà ortografiche</vt:lpstr>
      <vt:lpstr>Discalculia             mancata abilità nel trattare i numeri ed effettuare calcoli</vt:lpstr>
      <vt:lpstr>DSM-5 e Disturbi Specifici dell’Apprendimento</vt:lpstr>
      <vt:lpstr>3 livelli di gravità</vt:lpstr>
      <vt:lpstr>Esempi di diagnosi</vt:lpstr>
      <vt:lpstr>Disturbo della Coordinazione Motoria</vt:lpstr>
      <vt:lpstr>  </vt:lpstr>
      <vt:lpstr>Presentazione standard di PowerPoint</vt:lpstr>
      <vt:lpstr>Disprassia Evolutiva </vt:lpstr>
      <vt:lpstr>Comprensione e Linguaggio</vt:lpstr>
      <vt:lpstr> DISTURBO DI COMPRENSIONE DEL TESTO (DCT): </vt:lpstr>
      <vt:lpstr>Svantaggio/FIL</vt:lpstr>
      <vt:lpstr>Vineland Adaptive Behavior Scales (VABS)</vt:lpstr>
      <vt:lpstr>Disturbo da Deficit dell’Attenzione e Iperattività (ADHD)</vt:lpstr>
      <vt:lpstr>Inattenzione</vt:lpstr>
      <vt:lpstr>Iperattività</vt:lpstr>
      <vt:lpstr>Impulsività</vt:lpstr>
      <vt:lpstr>Disturbo  dello Spettro Autistico</vt:lpstr>
      <vt:lpstr>GRAZIE PER L’ATTENZIONE!!!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Disturbi Specifici dell’apprendimento</dc:title>
  <dc:creator>maddalena</dc:creator>
  <cp:lastModifiedBy>maddalena</cp:lastModifiedBy>
  <cp:revision>67</cp:revision>
  <dcterms:created xsi:type="dcterms:W3CDTF">2017-04-21T08:35:11Z</dcterms:created>
  <dcterms:modified xsi:type="dcterms:W3CDTF">2017-05-01T09:28:33Z</dcterms:modified>
</cp:coreProperties>
</file>